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xlsm" ContentType="application/vnd.ms-excel.sheet.macroEnabled.12"/>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9" r:id="rId4"/>
    <p:sldId id="270" r:id="rId5"/>
    <p:sldId id="272" r:id="rId6"/>
    <p:sldId id="274" r:id="rId7"/>
    <p:sldId id="265" r:id="rId8"/>
    <p:sldId id="258" r:id="rId9"/>
    <p:sldId id="259" r:id="rId10"/>
    <p:sldId id="260" r:id="rId11"/>
    <p:sldId id="263" r:id="rId12"/>
    <p:sldId id="268" r:id="rId13"/>
    <p:sldId id="264" r:id="rId14"/>
    <p:sldId id="267" r:id="rId15"/>
    <p:sldId id="262"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809" autoAdjust="0"/>
  </p:normalViewPr>
  <p:slideViewPr>
    <p:cSldViewPr snapToGrid="0">
      <p:cViewPr varScale="1">
        <p:scale>
          <a:sx n="89" d="100"/>
          <a:sy n="89" d="100"/>
        </p:scale>
        <p:origin x="-121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71208615756678"/>
          <c:y val="0.0269168264654352"/>
          <c:w val="0.922879177377892"/>
          <c:h val="0.914848547555654"/>
        </c:manualLayout>
      </c:layout>
      <c:barChart>
        <c:barDir val="col"/>
        <c:grouping val="clustered"/>
        <c:varyColors val="0"/>
        <c:ser>
          <c:idx val="0"/>
          <c:order val="0"/>
          <c:tx>
            <c:strRef>
              <c:f>Sheet1!$A$2</c:f>
              <c:strCache>
                <c:ptCount val="1"/>
                <c:pt idx="0">
                  <c:v>Number of persons age 65+</c:v>
                </c:pt>
              </c:strCache>
            </c:strRef>
          </c:tx>
          <c:spPr>
            <a:solidFill>
              <a:srgbClr val="4EE257"/>
            </a:solidFill>
            <a:ln w="40054">
              <a:noFill/>
            </a:ln>
          </c:spPr>
          <c:invertIfNegative val="0"/>
          <c:cat>
            <c:numRef>
              <c:f>Sheet1!$B$1:$O$1</c:f>
              <c:numCache>
                <c:formatCode>General</c:formatCode>
                <c:ptCount val="14"/>
                <c:pt idx="0">
                  <c:v>1900.0</c:v>
                </c:pt>
                <c:pt idx="1">
                  <c:v>1910.0</c:v>
                </c:pt>
                <c:pt idx="2">
                  <c:v>1920.0</c:v>
                </c:pt>
                <c:pt idx="3">
                  <c:v>1930.0</c:v>
                </c:pt>
                <c:pt idx="4">
                  <c:v>1940.0</c:v>
                </c:pt>
                <c:pt idx="5">
                  <c:v>1950.0</c:v>
                </c:pt>
                <c:pt idx="6">
                  <c:v>1960.0</c:v>
                </c:pt>
                <c:pt idx="7">
                  <c:v>1970.0</c:v>
                </c:pt>
                <c:pt idx="8">
                  <c:v>1980.0</c:v>
                </c:pt>
                <c:pt idx="9">
                  <c:v>1990.0</c:v>
                </c:pt>
                <c:pt idx="10">
                  <c:v>2000.0</c:v>
                </c:pt>
                <c:pt idx="11">
                  <c:v>2010.0</c:v>
                </c:pt>
                <c:pt idx="12">
                  <c:v>2020.0</c:v>
                </c:pt>
                <c:pt idx="13">
                  <c:v>2030.0</c:v>
                </c:pt>
              </c:numCache>
            </c:numRef>
          </c:cat>
          <c:val>
            <c:numRef>
              <c:f>Sheet1!$B$2:$O$2</c:f>
              <c:numCache>
                <c:formatCode>0</c:formatCode>
                <c:ptCount val="14"/>
                <c:pt idx="0">
                  <c:v>3.0</c:v>
                </c:pt>
                <c:pt idx="1">
                  <c:v>4.0</c:v>
                </c:pt>
                <c:pt idx="2">
                  <c:v>5.0</c:v>
                </c:pt>
                <c:pt idx="3">
                  <c:v>6.6</c:v>
                </c:pt>
                <c:pt idx="4">
                  <c:v>9.0</c:v>
                </c:pt>
                <c:pt idx="5">
                  <c:v>12.3</c:v>
                </c:pt>
                <c:pt idx="6">
                  <c:v>16.6</c:v>
                </c:pt>
                <c:pt idx="7">
                  <c:v>20.1</c:v>
                </c:pt>
                <c:pt idx="8">
                  <c:v>25.5</c:v>
                </c:pt>
                <c:pt idx="9">
                  <c:v>31.2</c:v>
                </c:pt>
                <c:pt idx="10">
                  <c:v>35.0</c:v>
                </c:pt>
                <c:pt idx="11">
                  <c:v>40.2</c:v>
                </c:pt>
                <c:pt idx="12">
                  <c:v>54.6</c:v>
                </c:pt>
                <c:pt idx="13">
                  <c:v>71.5</c:v>
                </c:pt>
              </c:numCache>
            </c:numRef>
          </c:val>
        </c:ser>
        <c:dLbls>
          <c:showLegendKey val="0"/>
          <c:showVal val="0"/>
          <c:showCatName val="0"/>
          <c:showSerName val="0"/>
          <c:showPercent val="0"/>
          <c:showBubbleSize val="0"/>
        </c:dLbls>
        <c:gapWidth val="80"/>
        <c:axId val="-2123539544"/>
        <c:axId val="-2124169352"/>
      </c:barChart>
      <c:lineChart>
        <c:grouping val="standard"/>
        <c:varyColors val="0"/>
        <c:ser>
          <c:idx val="2"/>
          <c:order val="1"/>
          <c:tx>
            <c:strRef>
              <c:f>Sheet1!$A$4</c:f>
              <c:strCache>
                <c:ptCount val="1"/>
              </c:strCache>
            </c:strRef>
          </c:tx>
          <c:spPr>
            <a:ln w="40054">
              <a:solidFill>
                <a:schemeClr val="tx1"/>
              </a:solidFill>
              <a:prstDash val="solid"/>
            </a:ln>
          </c:spPr>
          <c:marker>
            <c:symbol val="square"/>
            <c:size val="9"/>
            <c:spPr>
              <a:solidFill>
                <a:srgbClr val="FFF58C"/>
              </a:solidFill>
              <a:ln>
                <a:solidFill>
                  <a:srgbClr val="FFF58C"/>
                </a:solidFill>
                <a:prstDash val="solid"/>
              </a:ln>
            </c:spPr>
          </c:marker>
          <c:cat>
            <c:numRef>
              <c:f>Sheet1!$B$1:$O$1</c:f>
              <c:numCache>
                <c:formatCode>General</c:formatCode>
                <c:ptCount val="14"/>
                <c:pt idx="0">
                  <c:v>1900.0</c:v>
                </c:pt>
                <c:pt idx="1">
                  <c:v>1910.0</c:v>
                </c:pt>
                <c:pt idx="2">
                  <c:v>1920.0</c:v>
                </c:pt>
                <c:pt idx="3">
                  <c:v>1930.0</c:v>
                </c:pt>
                <c:pt idx="4">
                  <c:v>1940.0</c:v>
                </c:pt>
                <c:pt idx="5">
                  <c:v>1950.0</c:v>
                </c:pt>
                <c:pt idx="6">
                  <c:v>1960.0</c:v>
                </c:pt>
                <c:pt idx="7">
                  <c:v>1970.0</c:v>
                </c:pt>
                <c:pt idx="8">
                  <c:v>1980.0</c:v>
                </c:pt>
                <c:pt idx="9">
                  <c:v>1990.0</c:v>
                </c:pt>
                <c:pt idx="10">
                  <c:v>2000.0</c:v>
                </c:pt>
                <c:pt idx="11">
                  <c:v>2010.0</c:v>
                </c:pt>
                <c:pt idx="12">
                  <c:v>2020.0</c:v>
                </c:pt>
                <c:pt idx="13">
                  <c:v>2030.0</c:v>
                </c:pt>
              </c:numCache>
            </c:numRef>
          </c:cat>
          <c:val>
            <c:numRef>
              <c:f>Sheet1!$B$4:$O$4</c:f>
              <c:numCache>
                <c:formatCode>0</c:formatCode>
                <c:ptCount val="14"/>
                <c:pt idx="0">
                  <c:v>4.0</c:v>
                </c:pt>
                <c:pt idx="1">
                  <c:v>4.3</c:v>
                </c:pt>
                <c:pt idx="2">
                  <c:v>4.7</c:v>
                </c:pt>
                <c:pt idx="3">
                  <c:v>5.4</c:v>
                </c:pt>
                <c:pt idx="4">
                  <c:v>6.8</c:v>
                </c:pt>
                <c:pt idx="5">
                  <c:v>8.1</c:v>
                </c:pt>
                <c:pt idx="6">
                  <c:v>9.2</c:v>
                </c:pt>
                <c:pt idx="7">
                  <c:v>9.9</c:v>
                </c:pt>
                <c:pt idx="8">
                  <c:v>11.3</c:v>
                </c:pt>
                <c:pt idx="9">
                  <c:v>12.6</c:v>
                </c:pt>
                <c:pt idx="10">
                  <c:v>12.4</c:v>
                </c:pt>
                <c:pt idx="11">
                  <c:v>13.0</c:v>
                </c:pt>
                <c:pt idx="12">
                  <c:v>16.3</c:v>
                </c:pt>
                <c:pt idx="13">
                  <c:v>19.6</c:v>
                </c:pt>
              </c:numCache>
            </c:numRef>
          </c:val>
          <c:smooth val="1"/>
        </c:ser>
        <c:dLbls>
          <c:showLegendKey val="0"/>
          <c:showVal val="0"/>
          <c:showCatName val="0"/>
          <c:showSerName val="0"/>
          <c:showPercent val="0"/>
          <c:showBubbleSize val="0"/>
        </c:dLbls>
        <c:marker val="1"/>
        <c:smooth val="0"/>
        <c:axId val="-2123539544"/>
        <c:axId val="-2124169352"/>
      </c:lineChart>
      <c:catAx>
        <c:axId val="-2123539544"/>
        <c:scaling>
          <c:orientation val="minMax"/>
        </c:scaling>
        <c:delete val="0"/>
        <c:axPos val="b"/>
        <c:numFmt formatCode="General" sourceLinked="1"/>
        <c:majorTickMark val="out"/>
        <c:minorTickMark val="none"/>
        <c:tickLblPos val="nextTo"/>
        <c:spPr>
          <a:ln w="40054">
            <a:solidFill>
              <a:srgbClr val="FFFFFF"/>
            </a:solidFill>
            <a:prstDash val="solid"/>
          </a:ln>
        </c:spPr>
        <c:txPr>
          <a:bodyPr rot="0" vert="horz"/>
          <a:lstStyle/>
          <a:p>
            <a:pPr>
              <a:defRPr sz="1340" b="1" i="0" u="none" strike="noStrike" baseline="0">
                <a:solidFill>
                  <a:srgbClr val="000000"/>
                </a:solidFill>
                <a:latin typeface="Arial"/>
                <a:ea typeface="Arial"/>
                <a:cs typeface="Arial"/>
              </a:defRPr>
            </a:pPr>
            <a:endParaRPr lang="en-US"/>
          </a:p>
        </c:txPr>
        <c:crossAx val="-2124169352"/>
        <c:crosses val="autoZero"/>
        <c:auto val="1"/>
        <c:lblAlgn val="ctr"/>
        <c:lblOffset val="0"/>
        <c:tickLblSkip val="1"/>
        <c:tickMarkSkip val="1"/>
        <c:noMultiLvlLbl val="0"/>
      </c:catAx>
      <c:valAx>
        <c:axId val="-2124169352"/>
        <c:scaling>
          <c:orientation val="minMax"/>
        </c:scaling>
        <c:delete val="0"/>
        <c:axPos val="l"/>
        <c:numFmt formatCode="0" sourceLinked="1"/>
        <c:majorTickMark val="out"/>
        <c:minorTickMark val="none"/>
        <c:tickLblPos val="nextTo"/>
        <c:spPr>
          <a:ln w="40054">
            <a:solidFill>
              <a:srgbClr val="FFFFFF"/>
            </a:solidFill>
            <a:prstDash val="solid"/>
          </a:ln>
        </c:spPr>
        <c:txPr>
          <a:bodyPr rot="0" vert="horz"/>
          <a:lstStyle/>
          <a:p>
            <a:pPr>
              <a:defRPr sz="1577" b="1" i="0" u="none" strike="noStrike" baseline="0">
                <a:solidFill>
                  <a:srgbClr val="000000"/>
                </a:solidFill>
                <a:latin typeface="Arial"/>
                <a:ea typeface="Arial"/>
                <a:cs typeface="Arial"/>
              </a:defRPr>
            </a:pPr>
            <a:endParaRPr lang="en-US"/>
          </a:p>
        </c:txPr>
        <c:crossAx val="-2123539544"/>
        <c:crosses val="autoZero"/>
        <c:crossBetween val="between"/>
      </c:valAx>
      <c:spPr>
        <a:solidFill>
          <a:srgbClr val="CCFFCC"/>
        </a:solidFill>
        <a:ln w="40054">
          <a:noFill/>
        </a:ln>
      </c:spPr>
    </c:plotArea>
    <c:plotVisOnly val="1"/>
    <c:dispBlanksAs val="gap"/>
    <c:showDLblsOverMax val="0"/>
  </c:chart>
  <c:spPr>
    <a:noFill/>
    <a:ln>
      <a:noFill/>
    </a:ln>
  </c:spPr>
  <c:txPr>
    <a:bodyPr/>
    <a:lstStyle/>
    <a:p>
      <a:pPr>
        <a:defRPr sz="2799" b="1"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Patient Destination</a:t>
            </a:r>
          </a:p>
        </c:rich>
      </c:tx>
      <c:layout>
        <c:manualLayout>
          <c:xMode val="edge"/>
          <c:yMode val="edge"/>
          <c:x val="0.272710014008985"/>
          <c:y val="0.0196078681328527"/>
        </c:manualLayout>
      </c:layout>
      <c:overlay val="0"/>
    </c:title>
    <c:autoTitleDeleted val="0"/>
    <c:plotArea>
      <c:layout>
        <c:manualLayout>
          <c:layoutTarget val="inner"/>
          <c:xMode val="edge"/>
          <c:yMode val="edge"/>
          <c:x val="0.265476063958263"/>
          <c:y val="0.274887487404763"/>
          <c:w val="0.458311675764456"/>
          <c:h val="0.691111154413009"/>
        </c:manualLayout>
      </c:layout>
      <c:pieChart>
        <c:varyColors val="1"/>
        <c:ser>
          <c:idx val="0"/>
          <c:order val="0"/>
          <c:explosion val="21"/>
          <c:dPt>
            <c:idx val="0"/>
            <c:bubble3D val="0"/>
          </c:dPt>
          <c:dPt>
            <c:idx val="1"/>
            <c:bubble3D val="0"/>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Export_Output!$G$27:$G$28</c:f>
              <c:strCache>
                <c:ptCount val="2"/>
                <c:pt idx="0">
                  <c:v>Trauma Center</c:v>
                </c:pt>
                <c:pt idx="1">
                  <c:v>Non Trauma Center</c:v>
                </c:pt>
              </c:strCache>
            </c:strRef>
          </c:cat>
          <c:val>
            <c:numRef>
              <c:f>Export_Output!$H$27:$H$28</c:f>
              <c:numCache>
                <c:formatCode>General</c:formatCode>
                <c:ptCount val="2"/>
                <c:pt idx="0">
                  <c:v>8826.0</c:v>
                </c:pt>
                <c:pt idx="1">
                  <c:v>18183.0</c:v>
                </c:pt>
              </c:numCache>
            </c:numRef>
          </c:val>
        </c:ser>
        <c:dLbls>
          <c:showLegendKey val="0"/>
          <c:showVal val="0"/>
          <c:showCatName val="0"/>
          <c:showSerName val="0"/>
          <c:showPercent val="1"/>
          <c:showBubbleSize val="0"/>
          <c:showLeaderLines val="0"/>
        </c:dLbls>
        <c:firstSliceAng val="0"/>
      </c:pieChart>
      <c:spPr>
        <a:noFill/>
        <a:ln w="25398">
          <a:noFill/>
        </a:ln>
      </c:spPr>
    </c:plotArea>
    <c:legend>
      <c:legendPos val="t"/>
      <c:layout/>
      <c:overlay val="0"/>
    </c:legend>
    <c:plotVisOnly val="1"/>
    <c:dispBlanksAs val="zero"/>
    <c:showDLblsOverMax val="0"/>
  </c:chart>
  <c:spPr>
    <a:ln>
      <a:solidFill>
        <a:schemeClr val="tx1"/>
      </a:solidFill>
    </a:ln>
  </c:spPr>
  <c:txPr>
    <a:bodyPr/>
    <a:lstStyle/>
    <a:p>
      <a:pPr>
        <a:defRPr sz="2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E7BF3-BDEB-604C-B382-191B8E8DBE83}" type="datetimeFigureOut">
              <a:rPr lang="en-US" smtClean="0"/>
              <a:t>10/8/17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9E238-1D4A-8F4A-8236-BE2C51C9FA81}" type="slidenum">
              <a:rPr lang="en-US" smtClean="0"/>
              <a:t>‹#›</a:t>
            </a:fld>
            <a:endParaRPr lang="en-US"/>
          </a:p>
        </p:txBody>
      </p:sp>
    </p:spTree>
    <p:extLst>
      <p:ext uri="{BB962C8B-B14F-4D97-AF65-F5344CB8AC3E}">
        <p14:creationId xmlns:p14="http://schemas.microsoft.com/office/powerpoint/2010/main" val="13587823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065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mtClean="0"/>
          </a:p>
        </p:txBody>
      </p:sp>
    </p:spTree>
    <p:extLst>
      <p:ext uri="{BB962C8B-B14F-4D97-AF65-F5344CB8AC3E}">
        <p14:creationId xmlns:p14="http://schemas.microsoft.com/office/powerpoint/2010/main" val="2217916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mtClean="0"/>
          </a:p>
        </p:txBody>
      </p:sp>
    </p:spTree>
    <p:extLst>
      <p:ext uri="{BB962C8B-B14F-4D97-AF65-F5344CB8AC3E}">
        <p14:creationId xmlns:p14="http://schemas.microsoft.com/office/powerpoint/2010/main" val="2213681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mtClean="0"/>
          </a:p>
        </p:txBody>
      </p:sp>
    </p:spTree>
    <p:extLst>
      <p:ext uri="{BB962C8B-B14F-4D97-AF65-F5344CB8AC3E}">
        <p14:creationId xmlns:p14="http://schemas.microsoft.com/office/powerpoint/2010/main" val="202863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577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mtClean="0"/>
          </a:p>
        </p:txBody>
      </p:sp>
    </p:spTree>
    <p:extLst>
      <p:ext uri="{BB962C8B-B14F-4D97-AF65-F5344CB8AC3E}">
        <p14:creationId xmlns:p14="http://schemas.microsoft.com/office/powerpoint/2010/main" val="979760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p:spPr>
      </p:sp>
      <p:sp>
        <p:nvSpPr>
          <p:cNvPr id="3" name="Notes Placeholder 2"/>
          <p:cNvSpPr>
            <a:spLocks noGrp="1"/>
          </p:cNvSpPr>
          <p:nvPr>
            <p:ph type="body" idx="1"/>
          </p:nvPr>
        </p:nvSpPr>
        <p:spPr>
          <a:xfrm>
            <a:off x="686421" y="4344025"/>
            <a:ext cx="5485158" cy="4114488"/>
          </a:xfrm>
          <a:prstGeom prst="rect">
            <a:avLst/>
          </a:prstGeom>
        </p:spPr>
        <p:txBody>
          <a:bodyPr lIns="89730" tIns="44865" rIns="89730" bIns="44865"/>
          <a:lstStyle/>
          <a:p>
            <a:endParaRPr lang="en-US" baseline="0" dirty="0" smtClean="0"/>
          </a:p>
          <a:p>
            <a:r>
              <a:rPr lang="en-US" baseline="0" dirty="0" smtClean="0"/>
              <a:t>Population estimates place individuals over the age of 65 @ nearly 20% of the entire population by 2020 – when many of you are entering practice.</a:t>
            </a:r>
          </a:p>
          <a:p>
            <a:endParaRPr lang="en-US" baseline="0" dirty="0" smtClean="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639E3B4A-BA75-42DF-8E18-2A719B1081E8}"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48462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Geriatric trauma victims are AT LEAST as likely to need trauma center care if not more. But are taken to trauma centers LESS</a:t>
            </a:r>
            <a:r>
              <a:rPr lang="en-US" sz="1200" kern="1200" baseline="0" dirty="0" smtClean="0">
                <a:solidFill>
                  <a:schemeClr val="tx1"/>
                </a:solidFill>
                <a:latin typeface="+mn-lt"/>
                <a:ea typeface="+mn-ea"/>
                <a:cs typeface="+mn-cs"/>
              </a:rPr>
              <a:t> frequently.</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107,358 patients were admitted to hospitals in the state because of injury; 8,980 had an ISS &gt; 15; 5,855 were Y and 3,125 were E. Forty-seven percent of the Y patients received TC care compared with only 36.6% of the E patients (p &lt; 0.001). Logistic regression analysis showed that age was a strongly negative predictor for TC care when injury severity was controlled.</a:t>
            </a:r>
            <a:endParaRPr lang="en-US" dirty="0"/>
          </a:p>
        </p:txBody>
      </p:sp>
      <p:sp>
        <p:nvSpPr>
          <p:cNvPr id="4" name="Slide Number Placeholder 3"/>
          <p:cNvSpPr>
            <a:spLocks noGrp="1"/>
          </p:cNvSpPr>
          <p:nvPr>
            <p:ph type="sldNum" sz="quarter" idx="10"/>
          </p:nvPr>
        </p:nvSpPr>
        <p:spPr/>
        <p:txBody>
          <a:bodyPr/>
          <a:lstStyle/>
          <a:p>
            <a:fld id="{2BE9E238-1D4A-8F4A-8236-BE2C51C9FA81}" type="slidenum">
              <a:rPr lang="en-US" smtClean="0"/>
              <a:t>8</a:t>
            </a:fld>
            <a:endParaRPr lang="en-US"/>
          </a:p>
        </p:txBody>
      </p:sp>
    </p:spTree>
    <p:extLst>
      <p:ext uri="{BB962C8B-B14F-4D97-AF65-F5344CB8AC3E}">
        <p14:creationId xmlns:p14="http://schemas.microsoft.com/office/powerpoint/2010/main" val="967541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Though there</a:t>
            </a:r>
            <a:r>
              <a:rPr lang="en-US" baseline="0" dirty="0" smtClean="0"/>
              <a:t> is some loss of specificity (over-triage), the Ohio field destination criteria increase sensitivity in this vulnerable population. </a:t>
            </a:r>
            <a:endParaRPr lang="en-US" dirty="0"/>
          </a:p>
        </p:txBody>
      </p:sp>
      <p:sp>
        <p:nvSpPr>
          <p:cNvPr id="4" name="Slide Number Placeholder 3"/>
          <p:cNvSpPr>
            <a:spLocks noGrp="1"/>
          </p:cNvSpPr>
          <p:nvPr>
            <p:ph type="sldNum" sz="quarter" idx="10"/>
          </p:nvPr>
        </p:nvSpPr>
        <p:spPr/>
        <p:txBody>
          <a:bodyPr/>
          <a:lstStyle/>
          <a:p>
            <a:fld id="{2BE9E238-1D4A-8F4A-8236-BE2C51C9FA81}" type="slidenum">
              <a:rPr lang="en-US" smtClean="0"/>
              <a:t>11</a:t>
            </a:fld>
            <a:endParaRPr lang="en-US"/>
          </a:p>
        </p:txBody>
      </p:sp>
    </p:spTree>
    <p:extLst>
      <p:ext uri="{BB962C8B-B14F-4D97-AF65-F5344CB8AC3E}">
        <p14:creationId xmlns:p14="http://schemas.microsoft.com/office/powerpoint/2010/main" val="232924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extLst>
            <a:ext uri="{FAA26D3D-D897-4be2-8F04-BA451C77F1D7}">
              <ma14:placeholderFlag xmlns:ma14="http://schemas.microsoft.com/office/mac/drawingml/2011/main" val="1"/>
            </a:ext>
          </a:extLst>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fld id="{14409B96-BA09-40D6-A765-B46F11DE0C07}" type="slidenum">
              <a:rPr lang="en-US" sz="1200">
                <a:solidFill>
                  <a:srgbClr val="000000"/>
                </a:solidFill>
                <a:latin typeface="Arial" pitchFamily="34" charset="0"/>
              </a:rPr>
              <a:pPr eaLnBrk="1" hangingPunct="1"/>
              <a:t>12</a:t>
            </a:fld>
            <a:endParaRPr lang="en-US" sz="1200">
              <a:solidFill>
                <a:srgbClr val="000000"/>
              </a:solidFill>
              <a:latin typeface="Arial" pitchFamily="34" charset="0"/>
            </a:endParaRPr>
          </a:p>
        </p:txBody>
      </p:sp>
      <p:sp>
        <p:nvSpPr>
          <p:cNvPr id="10242" name="Rectangle 2"/>
          <p:cNvSpPr>
            <a:spLocks noGrp="1" noRot="1" noChangeAspect="1" noChangeArrowheads="1" noTextEdit="1"/>
          </p:cNvSpPr>
          <p:nvPr>
            <p:ph type="sldImg"/>
          </p:nvPr>
        </p:nvSpPr>
        <p:spPr>
          <a:xfrm>
            <a:off x="381000" y="685800"/>
            <a:ext cx="6096000" cy="3429000"/>
          </a:xfrm>
          <a:prstGeom prst="rect">
            <a:avLst/>
          </a:prstGeom>
          <a:ln/>
          <a:extLst>
            <a:ext uri="{FAA26D3D-D897-4be2-8F04-BA451C77F1D7}">
              <ma14:placeholderFlag xmlns:ma14="http://schemas.microsoft.com/office/mac/drawingml/2011/main" val="1"/>
            </a:ext>
          </a:extLst>
        </p:spPr>
      </p:sp>
      <p:sp>
        <p:nvSpPr>
          <p:cNvPr id="10243" name="Rectangle 3"/>
          <p:cNvSpPr>
            <a:spLocks noGrp="1" noChangeArrowheads="1"/>
          </p:cNvSpPr>
          <p:nvPr>
            <p:ph type="body" idx="1"/>
          </p:nvPr>
        </p:nvSpPr>
        <p:spPr>
          <a:xfrm>
            <a:off x="685800" y="4343400"/>
            <a:ext cx="5486400" cy="4114800"/>
          </a:xfrm>
          <a:prstGeom prst="rect">
            <a:avLst/>
          </a:prstGeom>
        </p:spPr>
        <p:txBody>
          <a:bodyPr/>
          <a:lstStyle/>
          <a:p>
            <a:pPr eaLnBrk="1" hangingPunct="1"/>
            <a:endParaRPr lang="en-US" smtClean="0">
              <a:latin typeface="Arial" pitchFamily="34" charset="0"/>
            </a:endParaRPr>
          </a:p>
          <a:p>
            <a:pPr eaLnBrk="1" hangingPunct="1"/>
            <a:r>
              <a:rPr lang="en-US" smtClean="0">
                <a:latin typeface="Arial" pitchFamily="34" charset="0"/>
              </a:rPr>
              <a:t>Finally, much of the literature concerning geriatric trauma is relatively </a:t>
            </a:r>
            <a:r>
              <a:rPr lang="ja-JP" altLang="en-US" smtClean="0">
                <a:latin typeface="Arial" pitchFamily="34" charset="0"/>
              </a:rPr>
              <a:t>“</a:t>
            </a:r>
            <a:r>
              <a:rPr lang="en-US" altLang="ja-JP" smtClean="0">
                <a:latin typeface="Arial" pitchFamily="34" charset="0"/>
              </a:rPr>
              <a:t>old</a:t>
            </a:r>
            <a:r>
              <a:rPr lang="ja-JP" altLang="en-US" smtClean="0">
                <a:latin typeface="Arial" pitchFamily="34" charset="0"/>
              </a:rPr>
              <a:t>”</a:t>
            </a:r>
            <a:r>
              <a:rPr lang="en-US" altLang="ja-JP" smtClean="0">
                <a:latin typeface="Arial" pitchFamily="34" charset="0"/>
              </a:rPr>
              <a:t>, that is, published more than 10 years ago. Given the significant improvements in patient care which have occurred over the past 10 to 20 years, recommendations based upon outcomes achieved more than 10 years ago may not be applicable to today</a:t>
            </a:r>
            <a:r>
              <a:rPr lang="ja-JP" altLang="en-US" smtClean="0">
                <a:latin typeface="Arial" pitchFamily="34" charset="0"/>
              </a:rPr>
              <a:t>’</a:t>
            </a:r>
            <a:r>
              <a:rPr lang="en-US" altLang="ja-JP" smtClean="0">
                <a:latin typeface="Arial" pitchFamily="34" charset="0"/>
              </a:rPr>
              <a:t>s geriatric trauma patient. </a:t>
            </a:r>
            <a:br>
              <a:rPr lang="en-US" altLang="ja-JP" smtClean="0">
                <a:latin typeface="Arial" pitchFamily="34" charset="0"/>
              </a:rPr>
            </a:br>
            <a:endParaRPr lang="en-US" smtClean="0">
              <a:latin typeface="Arial" pitchFamily="34" charset="0"/>
            </a:endParaRPr>
          </a:p>
        </p:txBody>
      </p:sp>
    </p:spTree>
    <p:extLst>
      <p:ext uri="{BB962C8B-B14F-4D97-AF65-F5344CB8AC3E}">
        <p14:creationId xmlns:p14="http://schemas.microsoft.com/office/powerpoint/2010/main" val="557360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8982D1-9728-456C-A08D-26B87B230AAE}" type="datetimeFigureOut">
              <a:rPr lang="en-US" smtClean="0"/>
              <a:t>10/8/17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83374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8982D1-9728-456C-A08D-26B87B230AAE}" type="datetimeFigureOut">
              <a:rPr lang="en-US" smtClean="0"/>
              <a:t>10/8/17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49850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8982D1-9728-456C-A08D-26B87B230AAE}" type="datetimeFigureOut">
              <a:rPr lang="en-US" smtClean="0"/>
              <a:t>10/8/17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989028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552450"/>
            <a:ext cx="10363200" cy="5543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66062108-D256-4EBC-AA7C-14CD9C9DCB9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7277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8982D1-9728-456C-A08D-26B87B230AAE}" type="datetimeFigureOut">
              <a:rPr lang="en-US" smtClean="0"/>
              <a:t>10/8/17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810883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8982D1-9728-456C-A08D-26B87B230AAE}" type="datetimeFigureOut">
              <a:rPr lang="en-US" smtClean="0"/>
              <a:t>10/8/17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243055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8982D1-9728-456C-A08D-26B87B230AAE}" type="datetimeFigureOut">
              <a:rPr lang="en-US" smtClean="0"/>
              <a:t>10/8/17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311073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8982D1-9728-456C-A08D-26B87B230AAE}" type="datetimeFigureOut">
              <a:rPr lang="en-US" smtClean="0"/>
              <a:t>10/8/17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10059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8982D1-9728-456C-A08D-26B87B230AAE}" type="datetimeFigureOut">
              <a:rPr lang="en-US" smtClean="0"/>
              <a:t>10/8/17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284121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982D1-9728-456C-A08D-26B87B230AAE}" type="datetimeFigureOut">
              <a:rPr lang="en-US" smtClean="0"/>
              <a:t>10/8/17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171816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8982D1-9728-456C-A08D-26B87B230AAE}" type="datetimeFigureOut">
              <a:rPr lang="en-US" smtClean="0"/>
              <a:t>10/8/17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130474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8982D1-9728-456C-A08D-26B87B230AAE}" type="datetimeFigureOut">
              <a:rPr lang="en-US" smtClean="0"/>
              <a:t>10/8/17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2BE9F-2237-485F-A021-983CFAD151CC}" type="slidenum">
              <a:rPr lang="en-US" smtClean="0"/>
              <a:t>‹#›</a:t>
            </a:fld>
            <a:endParaRPr lang="en-US"/>
          </a:p>
        </p:txBody>
      </p:sp>
    </p:spTree>
    <p:extLst>
      <p:ext uri="{BB962C8B-B14F-4D97-AF65-F5344CB8AC3E}">
        <p14:creationId xmlns:p14="http://schemas.microsoft.com/office/powerpoint/2010/main" val="3758533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982D1-9728-456C-A08D-26B87B230AAE}" type="datetimeFigureOut">
              <a:rPr lang="en-US" smtClean="0"/>
              <a:t>10/8/17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2BE9F-2237-485F-A021-983CFAD151CC}" type="slidenum">
              <a:rPr lang="en-US" smtClean="0"/>
              <a:t>‹#›</a:t>
            </a:fld>
            <a:endParaRPr lang="en-US"/>
          </a:p>
        </p:txBody>
      </p:sp>
    </p:spTree>
    <p:extLst>
      <p:ext uri="{BB962C8B-B14F-4D97-AF65-F5344CB8AC3E}">
        <p14:creationId xmlns:p14="http://schemas.microsoft.com/office/powerpoint/2010/main" val="429350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 Id="rId3"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293" y="1569580"/>
            <a:ext cx="11588097" cy="1555121"/>
          </a:xfrm>
        </p:spPr>
        <p:txBody>
          <a:bodyPr>
            <a:normAutofit/>
          </a:bodyPr>
          <a:lstStyle/>
          <a:p>
            <a:r>
              <a:rPr lang="en-US" b="1" dirty="0" smtClean="0"/>
              <a:t>Geriatric Trauma</a:t>
            </a:r>
            <a:r>
              <a:rPr lang="en-US" b="1" dirty="0"/>
              <a:t/>
            </a:r>
            <a:br>
              <a:rPr lang="en-US" b="1" dirty="0"/>
            </a:br>
            <a:r>
              <a:rPr lang="en-US" sz="4400" b="1" dirty="0" smtClean="0"/>
              <a:t>For Pre</a:t>
            </a:r>
            <a:r>
              <a:rPr lang="en-US" sz="4400" b="1" dirty="0" smtClean="0"/>
              <a:t>-hospital Trauma Teams</a:t>
            </a:r>
            <a:endParaRPr lang="en-US" sz="4400" b="1" dirty="0"/>
          </a:p>
        </p:txBody>
      </p:sp>
      <p:sp>
        <p:nvSpPr>
          <p:cNvPr id="3" name="Subtitle 2"/>
          <p:cNvSpPr>
            <a:spLocks noGrp="1"/>
          </p:cNvSpPr>
          <p:nvPr>
            <p:ph type="subTitle" idx="1"/>
          </p:nvPr>
        </p:nvSpPr>
        <p:spPr>
          <a:xfrm>
            <a:off x="1495460" y="4272677"/>
            <a:ext cx="9144000" cy="1655762"/>
          </a:xfrm>
        </p:spPr>
        <p:txBody>
          <a:bodyPr/>
          <a:lstStyle/>
          <a:p>
            <a:r>
              <a:rPr lang="en-US" dirty="0" smtClean="0"/>
              <a:t>The </a:t>
            </a:r>
            <a:r>
              <a:rPr lang="en-US" dirty="0"/>
              <a:t>A</a:t>
            </a:r>
            <a:r>
              <a:rPr lang="en-US" dirty="0" smtClean="0"/>
              <a:t>merican Association for the Surgery of Trauma </a:t>
            </a:r>
          </a:p>
          <a:p>
            <a:r>
              <a:rPr lang="en-US" dirty="0" smtClean="0"/>
              <a:t>Geriatric Trauma Committee</a:t>
            </a:r>
            <a:endParaRPr lang="en-US" dirty="0"/>
          </a:p>
        </p:txBody>
      </p:sp>
    </p:spTree>
    <p:extLst>
      <p:ext uri="{BB962C8B-B14F-4D97-AF65-F5344CB8AC3E}">
        <p14:creationId xmlns:p14="http://schemas.microsoft.com/office/powerpoint/2010/main" val="60615550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defRPr/>
            </a:pPr>
            <a:r>
              <a:rPr lang="en-US" sz="4000" b="1" dirty="0"/>
              <a:t>Ohio Geriatric Trauma </a:t>
            </a:r>
            <a:r>
              <a:rPr lang="en-US" sz="4000" b="1" dirty="0" smtClean="0"/>
              <a:t>Field </a:t>
            </a:r>
            <a:r>
              <a:rPr lang="en-US" sz="4000" b="1" dirty="0"/>
              <a:t>Destination Criteria</a:t>
            </a:r>
          </a:p>
        </p:txBody>
      </p:sp>
      <p:sp>
        <p:nvSpPr>
          <p:cNvPr id="28675" name="Rectangle 3"/>
          <p:cNvSpPr>
            <a:spLocks noGrp="1" noChangeArrowheads="1"/>
          </p:cNvSpPr>
          <p:nvPr>
            <p:ph type="body" idx="1"/>
          </p:nvPr>
        </p:nvSpPr>
        <p:spPr>
          <a:xfrm>
            <a:off x="949739" y="1879600"/>
            <a:ext cx="10038522" cy="4655566"/>
          </a:xfrm>
        </p:spPr>
        <p:txBody>
          <a:bodyPr>
            <a:normAutofit/>
          </a:bodyPr>
          <a:lstStyle/>
          <a:p>
            <a:pPr marL="0" indent="0">
              <a:lnSpc>
                <a:spcPct val="80000"/>
              </a:lnSpc>
              <a:buNone/>
              <a:defRPr/>
            </a:pPr>
            <a:r>
              <a:rPr lang="en-US" sz="3600" dirty="0" smtClean="0"/>
              <a:t>Trauma center evaluation indicated if any:</a:t>
            </a:r>
            <a:endParaRPr lang="en-US" sz="3600" dirty="0"/>
          </a:p>
          <a:p>
            <a:pPr marL="457200" indent="-457200">
              <a:lnSpc>
                <a:spcPct val="80000"/>
              </a:lnSpc>
              <a:buFont typeface="+mj-lt"/>
              <a:buAutoNum type="arabicPeriod"/>
              <a:defRPr/>
            </a:pPr>
            <a:r>
              <a:rPr lang="en-US" dirty="0" smtClean="0"/>
              <a:t>GCS </a:t>
            </a:r>
            <a:r>
              <a:rPr lang="en-US" u="sng" dirty="0"/>
              <a:t>&lt;</a:t>
            </a:r>
            <a:r>
              <a:rPr lang="en-US" dirty="0"/>
              <a:t> 14 </a:t>
            </a:r>
            <a:r>
              <a:rPr lang="en-US" dirty="0" smtClean="0"/>
              <a:t>w/known </a:t>
            </a:r>
            <a:r>
              <a:rPr lang="en-US" dirty="0"/>
              <a:t>or suspected </a:t>
            </a:r>
            <a:r>
              <a:rPr lang="en-US" dirty="0" smtClean="0"/>
              <a:t>TBI</a:t>
            </a:r>
            <a:endParaRPr lang="en-US" dirty="0"/>
          </a:p>
          <a:p>
            <a:pPr marL="457200" indent="-457200">
              <a:lnSpc>
                <a:spcPct val="80000"/>
              </a:lnSpc>
              <a:buFont typeface="+mj-lt"/>
              <a:buAutoNum type="arabicPeriod"/>
              <a:defRPr/>
            </a:pPr>
            <a:r>
              <a:rPr lang="en-US" dirty="0" smtClean="0"/>
              <a:t>SBP </a:t>
            </a:r>
            <a:r>
              <a:rPr lang="en-US" u="sng" dirty="0"/>
              <a:t>&lt;</a:t>
            </a:r>
            <a:r>
              <a:rPr lang="en-US" dirty="0"/>
              <a:t> 100 </a:t>
            </a:r>
            <a:r>
              <a:rPr lang="en-US" dirty="0" smtClean="0"/>
              <a:t>mmHg</a:t>
            </a:r>
            <a:endParaRPr lang="en-US" dirty="0"/>
          </a:p>
          <a:p>
            <a:pPr marL="457200" indent="-457200">
              <a:lnSpc>
                <a:spcPct val="80000"/>
              </a:lnSpc>
              <a:buFont typeface="+mj-lt"/>
              <a:buAutoNum type="arabicPeriod"/>
              <a:defRPr/>
            </a:pPr>
            <a:r>
              <a:rPr lang="en-US" dirty="0"/>
              <a:t>F</a:t>
            </a:r>
            <a:r>
              <a:rPr lang="en-US" dirty="0" smtClean="0"/>
              <a:t>all </a:t>
            </a:r>
            <a:r>
              <a:rPr lang="en-US" dirty="0"/>
              <a:t>from any height w/known or suspected </a:t>
            </a:r>
            <a:r>
              <a:rPr lang="en-US" dirty="0" smtClean="0"/>
              <a:t>TBI </a:t>
            </a:r>
          </a:p>
          <a:p>
            <a:pPr marL="457200" indent="-457200">
              <a:lnSpc>
                <a:spcPct val="80000"/>
              </a:lnSpc>
              <a:buFont typeface="+mj-lt"/>
              <a:buAutoNum type="arabicPeriod"/>
              <a:defRPr/>
            </a:pPr>
            <a:r>
              <a:rPr lang="en-US" dirty="0"/>
              <a:t>M</a:t>
            </a:r>
            <a:r>
              <a:rPr lang="en-US" dirty="0" smtClean="0"/>
              <a:t>ultiple </a:t>
            </a:r>
            <a:r>
              <a:rPr lang="en-US" dirty="0"/>
              <a:t>body system </a:t>
            </a:r>
            <a:r>
              <a:rPr lang="en-US" dirty="0" smtClean="0"/>
              <a:t>injuries</a:t>
            </a:r>
            <a:endParaRPr lang="en-US" dirty="0"/>
          </a:p>
          <a:p>
            <a:pPr marL="457200" indent="-457200">
              <a:lnSpc>
                <a:spcPct val="80000"/>
              </a:lnSpc>
              <a:buFont typeface="+mj-lt"/>
              <a:buAutoNum type="arabicPeriod"/>
              <a:defRPr/>
            </a:pPr>
            <a:r>
              <a:rPr lang="en-US" dirty="0"/>
              <a:t>S</a:t>
            </a:r>
            <a:r>
              <a:rPr lang="en-US" dirty="0" smtClean="0"/>
              <a:t>truck </a:t>
            </a:r>
            <a:r>
              <a:rPr lang="en-US" dirty="0"/>
              <a:t>by </a:t>
            </a:r>
            <a:r>
              <a:rPr lang="en-US" dirty="0" smtClean="0"/>
              <a:t>vehicle </a:t>
            </a:r>
            <a:endParaRPr lang="en-US" dirty="0"/>
          </a:p>
          <a:p>
            <a:pPr marL="457200" indent="-457200">
              <a:lnSpc>
                <a:spcPct val="80000"/>
              </a:lnSpc>
              <a:buFont typeface="+mj-lt"/>
              <a:buAutoNum type="arabicPeriod"/>
              <a:defRPr/>
            </a:pPr>
            <a:r>
              <a:rPr lang="en-US" dirty="0" smtClean="0"/>
              <a:t>Any </a:t>
            </a:r>
            <a:r>
              <a:rPr lang="en-US" dirty="0"/>
              <a:t>proximal long bone fracture </a:t>
            </a:r>
            <a:r>
              <a:rPr lang="en-US" dirty="0" smtClean="0"/>
              <a:t>after MVC</a:t>
            </a:r>
            <a:endParaRPr lang="en-US" dirty="0"/>
          </a:p>
          <a:p>
            <a:pPr marL="457200" indent="-457200">
              <a:lnSpc>
                <a:spcPct val="80000"/>
              </a:lnSpc>
              <a:buFont typeface="+mj-lt"/>
              <a:buAutoNum type="arabicPeriod"/>
              <a:defRPr/>
            </a:pPr>
            <a:r>
              <a:rPr lang="en-US" dirty="0"/>
              <a:t>E</a:t>
            </a:r>
            <a:r>
              <a:rPr lang="en-US" dirty="0" smtClean="0"/>
              <a:t>lderly </a:t>
            </a:r>
            <a:r>
              <a:rPr lang="en-US" dirty="0"/>
              <a:t>patients with </a:t>
            </a:r>
            <a:r>
              <a:rPr lang="en-US" dirty="0" smtClean="0"/>
              <a:t>co</a:t>
            </a:r>
            <a:r>
              <a:rPr lang="en-US" dirty="0"/>
              <a:t>-morbidities </a:t>
            </a:r>
            <a:r>
              <a:rPr lang="en-US" dirty="0" smtClean="0"/>
              <a:t>(consider)</a:t>
            </a:r>
            <a:endParaRPr lang="en-US" b="1" dirty="0"/>
          </a:p>
        </p:txBody>
      </p:sp>
      <p:sp>
        <p:nvSpPr>
          <p:cNvPr id="2" name="Rectangle 1"/>
          <p:cNvSpPr/>
          <p:nvPr/>
        </p:nvSpPr>
        <p:spPr>
          <a:xfrm>
            <a:off x="0" y="6410451"/>
            <a:ext cx="12192000" cy="369332"/>
          </a:xfrm>
          <a:prstGeom prst="rect">
            <a:avLst/>
          </a:prstGeom>
        </p:spPr>
        <p:txBody>
          <a:bodyPr wrap="square">
            <a:spAutoFit/>
          </a:bodyPr>
          <a:lstStyle/>
          <a:p>
            <a:pPr algn="ctr"/>
            <a:r>
              <a:rPr lang="en-US" dirty="0" smtClean="0"/>
              <a:t>Werman HA et al. Development </a:t>
            </a:r>
            <a:r>
              <a:rPr lang="en-US" dirty="0"/>
              <a:t>of statewide geriatric patients trauma triage criteria</a:t>
            </a:r>
            <a:r>
              <a:rPr lang="en-US" dirty="0" smtClean="0"/>
              <a:t>.</a:t>
            </a:r>
            <a:r>
              <a:rPr lang="en-US" dirty="0"/>
              <a:t> </a:t>
            </a:r>
            <a:r>
              <a:rPr lang="en-US" dirty="0" err="1"/>
              <a:t>Prehosp</a:t>
            </a:r>
            <a:r>
              <a:rPr lang="en-US" dirty="0"/>
              <a:t> Disaster </a:t>
            </a:r>
            <a:r>
              <a:rPr lang="en-US" dirty="0" smtClean="0"/>
              <a:t>Med 2011;26</a:t>
            </a:r>
            <a:r>
              <a:rPr lang="en-US" dirty="0"/>
              <a:t>(3):170-9. </a:t>
            </a:r>
          </a:p>
        </p:txBody>
      </p:sp>
      <p:pic>
        <p:nvPicPr>
          <p:cNvPr id="3" name="Picture 2"/>
          <p:cNvPicPr>
            <a:picLocks noChangeAspect="1"/>
          </p:cNvPicPr>
          <p:nvPr/>
        </p:nvPicPr>
        <p:blipFill>
          <a:blip r:embed="rId2"/>
          <a:stretch>
            <a:fillRect/>
          </a:stretch>
        </p:blipFill>
        <p:spPr>
          <a:xfrm>
            <a:off x="8533509" y="2684871"/>
            <a:ext cx="3555888" cy="2666916"/>
          </a:xfrm>
          <a:prstGeom prst="rect">
            <a:avLst/>
          </a:prstGeom>
        </p:spPr>
      </p:pic>
    </p:spTree>
    <p:extLst>
      <p:ext uri="{BB962C8B-B14F-4D97-AF65-F5344CB8AC3E}">
        <p14:creationId xmlns:p14="http://schemas.microsoft.com/office/powerpoint/2010/main" val="76223051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10" y="0"/>
            <a:ext cx="10515600" cy="926032"/>
          </a:xfrm>
        </p:spPr>
        <p:txBody>
          <a:bodyPr/>
          <a:lstStyle/>
          <a:p>
            <a:r>
              <a:rPr lang="en-US" b="1" dirty="0" smtClean="0"/>
              <a:t>Do the ‘Ohio Criteria’ Work?</a:t>
            </a:r>
            <a:endParaRPr lang="en-US" b="1" dirty="0"/>
          </a:p>
        </p:txBody>
      </p:sp>
      <p:sp>
        <p:nvSpPr>
          <p:cNvPr id="3" name="Content Placeholder 2"/>
          <p:cNvSpPr>
            <a:spLocks noGrp="1"/>
          </p:cNvSpPr>
          <p:nvPr>
            <p:ph idx="1"/>
          </p:nvPr>
        </p:nvSpPr>
        <p:spPr>
          <a:xfrm>
            <a:off x="385293" y="1027362"/>
            <a:ext cx="10160295" cy="5431107"/>
          </a:xfrm>
        </p:spPr>
        <p:txBody>
          <a:bodyPr>
            <a:noAutofit/>
          </a:bodyPr>
          <a:lstStyle/>
          <a:p>
            <a:r>
              <a:rPr lang="en-US" dirty="0" smtClean="0"/>
              <a:t>≥ </a:t>
            </a:r>
            <a:r>
              <a:rPr lang="en-US" dirty="0" smtClean="0"/>
              <a:t>70 </a:t>
            </a:r>
            <a:r>
              <a:rPr lang="en-US" dirty="0"/>
              <a:t>years </a:t>
            </a:r>
            <a:endParaRPr lang="en-US" dirty="0" smtClean="0"/>
          </a:p>
          <a:p>
            <a:r>
              <a:rPr lang="en-US" dirty="0" smtClean="0"/>
              <a:t>Outcomes: Need </a:t>
            </a:r>
            <a:r>
              <a:rPr lang="en-US" dirty="0"/>
              <a:t>for trauma center </a:t>
            </a:r>
            <a:r>
              <a:rPr lang="en-US" dirty="0" smtClean="0"/>
              <a:t>care (ISS&gt;15), OR within 48 </a:t>
            </a:r>
            <a:r>
              <a:rPr lang="en-US" dirty="0"/>
              <a:t>hours, any ICU stay, </a:t>
            </a:r>
            <a:r>
              <a:rPr lang="en-US" dirty="0" smtClean="0"/>
              <a:t>in-hospital mortality</a:t>
            </a:r>
          </a:p>
          <a:p>
            <a:r>
              <a:rPr lang="en-US" dirty="0" smtClean="0"/>
              <a:t>101,577 </a:t>
            </a:r>
            <a:r>
              <a:rPr lang="en-US" dirty="0" smtClean="0"/>
              <a:t>patients; 33,379 </a:t>
            </a:r>
            <a:r>
              <a:rPr lang="en-US" dirty="0"/>
              <a:t>(33%) were </a:t>
            </a:r>
            <a:r>
              <a:rPr lang="en-US" dirty="0" smtClean="0"/>
              <a:t>geriatric</a:t>
            </a:r>
          </a:p>
          <a:p>
            <a:r>
              <a:rPr lang="en-US" dirty="0" smtClean="0"/>
              <a:t>Geriatric criteria:</a:t>
            </a:r>
          </a:p>
          <a:p>
            <a:pPr lvl="1"/>
            <a:r>
              <a:rPr lang="en-US" sz="2800" dirty="0"/>
              <a:t>M</a:t>
            </a:r>
            <a:r>
              <a:rPr lang="en-US" sz="2800" dirty="0" smtClean="0"/>
              <a:t>ore </a:t>
            </a:r>
            <a:r>
              <a:rPr lang="en-US" sz="2800" dirty="0"/>
              <a:t>sensitive for need for trauma center care (93</a:t>
            </a:r>
            <a:r>
              <a:rPr lang="en-US" sz="2800" dirty="0" smtClean="0"/>
              <a:t>% </a:t>
            </a:r>
            <a:r>
              <a:rPr lang="en-US" sz="2800" dirty="0" err="1" smtClean="0"/>
              <a:t>vs</a:t>
            </a:r>
            <a:r>
              <a:rPr lang="en-US" sz="2800" dirty="0" smtClean="0"/>
              <a:t> 61%)</a:t>
            </a:r>
          </a:p>
          <a:p>
            <a:pPr lvl="1"/>
            <a:r>
              <a:rPr lang="en-US" sz="2800" dirty="0" smtClean="0"/>
              <a:t>Decreased </a:t>
            </a:r>
            <a:r>
              <a:rPr lang="en-US" sz="2800" dirty="0"/>
              <a:t>specificity </a:t>
            </a:r>
            <a:r>
              <a:rPr lang="en-US" sz="2800" dirty="0" smtClean="0"/>
              <a:t>from </a:t>
            </a:r>
            <a:r>
              <a:rPr lang="en-US" sz="2800" dirty="0"/>
              <a:t>61% </a:t>
            </a:r>
            <a:r>
              <a:rPr lang="en-US" sz="2800" dirty="0" smtClean="0"/>
              <a:t>to </a:t>
            </a:r>
            <a:r>
              <a:rPr lang="en-US" sz="2800" dirty="0"/>
              <a:t>49</a:t>
            </a:r>
            <a:r>
              <a:rPr lang="en-US" sz="2800" dirty="0" smtClean="0"/>
              <a:t>%</a:t>
            </a:r>
            <a:endParaRPr lang="en-US" sz="2800" dirty="0"/>
          </a:p>
          <a:p>
            <a:pPr marL="0" indent="0">
              <a:buNone/>
            </a:pPr>
            <a:r>
              <a:rPr lang="en-US" b="1" dirty="0" smtClean="0"/>
              <a:t>CONCLUSION: </a:t>
            </a:r>
          </a:p>
          <a:p>
            <a:r>
              <a:rPr lang="en-US" dirty="0" smtClean="0"/>
              <a:t>Standard </a:t>
            </a:r>
            <a:r>
              <a:rPr lang="en-US" dirty="0"/>
              <a:t>adult EMS triage guidelines provide </a:t>
            </a:r>
            <a:r>
              <a:rPr lang="en-US" dirty="0" smtClean="0"/>
              <a:t>poorly sensitive </a:t>
            </a:r>
            <a:r>
              <a:rPr lang="en-US" dirty="0"/>
              <a:t>in older </a:t>
            </a:r>
            <a:r>
              <a:rPr lang="en-US" dirty="0" smtClean="0"/>
              <a:t>adults</a:t>
            </a:r>
          </a:p>
          <a:p>
            <a:r>
              <a:rPr lang="en-US" dirty="0" smtClean="0"/>
              <a:t>Ohio Criteria improve sensitivity</a:t>
            </a:r>
            <a:endParaRPr lang="en-US" dirty="0"/>
          </a:p>
        </p:txBody>
      </p:sp>
      <p:sp>
        <p:nvSpPr>
          <p:cNvPr id="4" name="Rectangle 3"/>
          <p:cNvSpPr/>
          <p:nvPr/>
        </p:nvSpPr>
        <p:spPr>
          <a:xfrm>
            <a:off x="0" y="6273224"/>
            <a:ext cx="12192000" cy="584776"/>
          </a:xfrm>
          <a:prstGeom prst="rect">
            <a:avLst/>
          </a:prstGeom>
        </p:spPr>
        <p:txBody>
          <a:bodyPr wrap="square">
            <a:spAutoFit/>
          </a:bodyPr>
          <a:lstStyle/>
          <a:p>
            <a:r>
              <a:rPr lang="da-DK" sz="1600" dirty="0" err="1" smtClean="0"/>
              <a:t>Ichwan</a:t>
            </a:r>
            <a:r>
              <a:rPr lang="da-DK" sz="1600" dirty="0" smtClean="0"/>
              <a:t> B et al. </a:t>
            </a:r>
            <a:r>
              <a:rPr lang="da-DK" sz="1600" dirty="0" err="1" smtClean="0"/>
              <a:t>Geriatric</a:t>
            </a:r>
            <a:r>
              <a:rPr lang="da-DK" sz="1600" dirty="0" err="1"/>
              <a:t>-specific</a:t>
            </a:r>
            <a:r>
              <a:rPr lang="da-DK" sz="1600" dirty="0"/>
              <a:t> </a:t>
            </a:r>
            <a:r>
              <a:rPr lang="da-DK" sz="1600" dirty="0" err="1"/>
              <a:t>triage</a:t>
            </a:r>
            <a:r>
              <a:rPr lang="da-DK" sz="1600" dirty="0"/>
              <a:t> </a:t>
            </a:r>
            <a:r>
              <a:rPr lang="da-DK" sz="1600" dirty="0" err="1"/>
              <a:t>criteria</a:t>
            </a:r>
            <a:r>
              <a:rPr lang="da-DK" sz="1600" dirty="0"/>
              <a:t> </a:t>
            </a:r>
            <a:r>
              <a:rPr lang="da-DK" sz="1600" dirty="0" err="1"/>
              <a:t>are</a:t>
            </a:r>
            <a:r>
              <a:rPr lang="da-DK" sz="1600" dirty="0"/>
              <a:t> more sensitive </a:t>
            </a:r>
            <a:r>
              <a:rPr lang="da-DK" sz="1600" dirty="0" err="1"/>
              <a:t>than</a:t>
            </a:r>
            <a:r>
              <a:rPr lang="da-DK" sz="1600" dirty="0"/>
              <a:t> standard </a:t>
            </a:r>
            <a:r>
              <a:rPr lang="da-DK" sz="1600" dirty="0" err="1"/>
              <a:t>adult</a:t>
            </a:r>
            <a:r>
              <a:rPr lang="da-DK" sz="1600" dirty="0"/>
              <a:t> </a:t>
            </a:r>
            <a:r>
              <a:rPr lang="da-DK" sz="1600" dirty="0" err="1"/>
              <a:t>criteria</a:t>
            </a:r>
            <a:r>
              <a:rPr lang="da-DK" sz="1600" dirty="0"/>
              <a:t> in </a:t>
            </a:r>
            <a:r>
              <a:rPr lang="da-DK" sz="1600" dirty="0" err="1"/>
              <a:t>identifying</a:t>
            </a:r>
            <a:r>
              <a:rPr lang="da-DK" sz="1600" dirty="0"/>
              <a:t> </a:t>
            </a:r>
            <a:r>
              <a:rPr lang="da-DK" sz="1600" dirty="0" err="1"/>
              <a:t>need</a:t>
            </a:r>
            <a:r>
              <a:rPr lang="da-DK" sz="1600" dirty="0"/>
              <a:t> for trauma center </a:t>
            </a:r>
            <a:r>
              <a:rPr lang="da-DK" sz="1600" dirty="0" err="1"/>
              <a:t>care</a:t>
            </a:r>
            <a:r>
              <a:rPr lang="da-DK" sz="1600" dirty="0"/>
              <a:t> in </a:t>
            </a:r>
            <a:r>
              <a:rPr lang="da-DK" sz="1600" dirty="0" err="1"/>
              <a:t>injured</a:t>
            </a:r>
            <a:r>
              <a:rPr lang="da-DK" sz="1600" dirty="0"/>
              <a:t> </a:t>
            </a:r>
            <a:r>
              <a:rPr lang="da-DK" sz="1600" dirty="0" err="1"/>
              <a:t>older</a:t>
            </a:r>
            <a:r>
              <a:rPr lang="da-DK" sz="1600" dirty="0"/>
              <a:t> </a:t>
            </a:r>
            <a:r>
              <a:rPr lang="da-DK" sz="1600" dirty="0" err="1" smtClean="0"/>
              <a:t>adults</a:t>
            </a:r>
            <a:r>
              <a:rPr lang="da-DK" sz="1600" dirty="0" smtClean="0"/>
              <a:t>.</a:t>
            </a:r>
            <a:r>
              <a:rPr lang="da-DK" sz="1600" dirty="0"/>
              <a:t> Ann </a:t>
            </a:r>
            <a:r>
              <a:rPr lang="da-DK" sz="1600" dirty="0" err="1"/>
              <a:t>Emerg</a:t>
            </a:r>
            <a:r>
              <a:rPr lang="da-DK" sz="1600" dirty="0"/>
              <a:t> Med. 2015 Jan;65(1):92-100.e3. </a:t>
            </a:r>
          </a:p>
        </p:txBody>
      </p:sp>
      <p:pic>
        <p:nvPicPr>
          <p:cNvPr id="5" name="Picture 4"/>
          <p:cNvPicPr>
            <a:picLocks noChangeAspect="1"/>
          </p:cNvPicPr>
          <p:nvPr/>
        </p:nvPicPr>
        <p:blipFill>
          <a:blip r:embed="rId3"/>
          <a:stretch>
            <a:fillRect/>
          </a:stretch>
        </p:blipFill>
        <p:spPr>
          <a:xfrm>
            <a:off x="10131758" y="1840691"/>
            <a:ext cx="1889002" cy="1889002"/>
          </a:xfrm>
          <a:prstGeom prst="rect">
            <a:avLst/>
          </a:prstGeom>
        </p:spPr>
      </p:pic>
      <p:pic>
        <p:nvPicPr>
          <p:cNvPr id="6" name="Picture 5"/>
          <p:cNvPicPr>
            <a:picLocks noChangeAspect="1"/>
          </p:cNvPicPr>
          <p:nvPr/>
        </p:nvPicPr>
        <p:blipFill rotWithShape="1">
          <a:blip r:embed="rId4"/>
          <a:srcRect l="16669" t="15112" r="18409" b="13481"/>
          <a:stretch/>
        </p:blipFill>
        <p:spPr>
          <a:xfrm>
            <a:off x="10146027" y="3938222"/>
            <a:ext cx="1855111" cy="2040456"/>
          </a:xfrm>
          <a:prstGeom prst="rect">
            <a:avLst/>
          </a:prstGeom>
        </p:spPr>
      </p:pic>
    </p:spTree>
    <p:extLst>
      <p:ext uri="{BB962C8B-B14F-4D97-AF65-F5344CB8AC3E}">
        <p14:creationId xmlns:p14="http://schemas.microsoft.com/office/powerpoint/2010/main" val="22008336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b="1" dirty="0" smtClean="0"/>
              <a:t>Is Age Just a Number?</a:t>
            </a:r>
          </a:p>
        </p:txBody>
      </p:sp>
      <p:sp>
        <p:nvSpPr>
          <p:cNvPr id="9219" name="Rectangle 3"/>
          <p:cNvSpPr>
            <a:spLocks noGrp="1" noChangeArrowheads="1"/>
          </p:cNvSpPr>
          <p:nvPr>
            <p:ph type="body" idx="4294967295"/>
          </p:nvPr>
        </p:nvSpPr>
        <p:spPr>
          <a:xfrm>
            <a:off x="724040" y="1554516"/>
            <a:ext cx="10515600" cy="4351338"/>
          </a:xfrm>
        </p:spPr>
        <p:txBody>
          <a:bodyPr/>
          <a:lstStyle/>
          <a:p>
            <a:pPr eaLnBrk="1" hangingPunct="1"/>
            <a:r>
              <a:rPr lang="en-US" dirty="0" smtClean="0"/>
              <a:t>Chronological age- the actual number</a:t>
            </a:r>
          </a:p>
          <a:p>
            <a:pPr eaLnBrk="1" hangingPunct="1"/>
            <a:r>
              <a:rPr lang="en-US" dirty="0" smtClean="0"/>
              <a:t>Physiological age- the functional capacity of the patients</a:t>
            </a:r>
            <a:r>
              <a:rPr lang="ja-JP" altLang="en-US" dirty="0" smtClean="0"/>
              <a:t>’</a:t>
            </a:r>
            <a:r>
              <a:rPr lang="en-US" altLang="ja-JP" dirty="0" smtClean="0"/>
              <a:t> organ systems</a:t>
            </a:r>
            <a:endParaRPr lang="en-US" dirty="0" smtClean="0"/>
          </a:p>
        </p:txBody>
      </p:sp>
      <p:pic>
        <p:nvPicPr>
          <p:cNvPr id="9221" name="Picture 5" descr="aging_and_long_term_care"/>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140855" y="3239046"/>
            <a:ext cx="8031072" cy="33375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pic>
        <p:nvPicPr>
          <p:cNvPr id="5" name="Picture 5" descr="C:\Users\bjoseph\Desktop\p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5091" y="3235868"/>
            <a:ext cx="3356374" cy="3356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03159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120" y="0"/>
            <a:ext cx="10515600" cy="1098707"/>
          </a:xfrm>
        </p:spPr>
        <p:txBody>
          <a:bodyPr/>
          <a:lstStyle/>
          <a:p>
            <a:r>
              <a:rPr lang="en-US" b="1" dirty="0" smtClean="0"/>
              <a:t>EAST Guideline: Should AGE be a factor?</a:t>
            </a:r>
            <a:endParaRPr lang="en-US" b="1" dirty="0"/>
          </a:p>
        </p:txBody>
      </p:sp>
      <p:sp>
        <p:nvSpPr>
          <p:cNvPr id="3" name="Content Placeholder 2"/>
          <p:cNvSpPr>
            <a:spLocks noGrp="1"/>
          </p:cNvSpPr>
          <p:nvPr>
            <p:ph idx="1"/>
          </p:nvPr>
        </p:nvSpPr>
        <p:spPr>
          <a:xfrm>
            <a:off x="185512" y="1312741"/>
            <a:ext cx="11715736" cy="3808323"/>
          </a:xfrm>
        </p:spPr>
        <p:txBody>
          <a:bodyPr>
            <a:noAutofit/>
          </a:bodyPr>
          <a:lstStyle/>
          <a:p>
            <a:pPr marL="0" indent="0">
              <a:buNone/>
            </a:pPr>
            <a:r>
              <a:rPr lang="en-US" b="1" dirty="0" smtClean="0"/>
              <a:t>Trauma Center Evaluation</a:t>
            </a:r>
            <a:endParaRPr lang="en-US" dirty="0"/>
          </a:p>
          <a:p>
            <a:r>
              <a:rPr lang="en-US" dirty="0"/>
              <a:t>A</a:t>
            </a:r>
            <a:r>
              <a:rPr lang="en-US" dirty="0" smtClean="0"/>
              <a:t>ged </a:t>
            </a:r>
            <a:r>
              <a:rPr lang="en-US" dirty="0"/>
              <a:t>≥65 </a:t>
            </a:r>
            <a:r>
              <a:rPr lang="en-US" dirty="0" smtClean="0"/>
              <a:t>plus preexisting </a:t>
            </a:r>
            <a:r>
              <a:rPr lang="en-US" dirty="0"/>
              <a:t>medical conditions should </a:t>
            </a:r>
            <a:r>
              <a:rPr lang="en-US" b="1" dirty="0"/>
              <a:t>lower the threshold for field triage </a:t>
            </a:r>
            <a:r>
              <a:rPr lang="en-US" dirty="0"/>
              <a:t>directly to a designated/verified trauma </a:t>
            </a:r>
            <a:r>
              <a:rPr lang="en-US" dirty="0" smtClean="0"/>
              <a:t>center.</a:t>
            </a:r>
          </a:p>
          <a:p>
            <a:r>
              <a:rPr lang="en-US" dirty="0"/>
              <a:t>S</a:t>
            </a:r>
            <a:r>
              <a:rPr lang="en-US" b="1" dirty="0" smtClean="0"/>
              <a:t>evere </a:t>
            </a:r>
            <a:r>
              <a:rPr lang="en-US" b="1" dirty="0"/>
              <a:t>anatomic injuries (e.g., one or more body systems with an Abbreviated Injury Scale [AIS] score of ≥3) should be treated in designated trauma centers</a:t>
            </a:r>
            <a:r>
              <a:rPr lang="en-US" dirty="0"/>
              <a:t>, preferably in </a:t>
            </a:r>
            <a:r>
              <a:rPr lang="en-US" dirty="0" smtClean="0"/>
              <a:t>ICUs with surgeon</a:t>
            </a:r>
            <a:r>
              <a:rPr lang="en-US" dirty="0"/>
              <a:t>-</a:t>
            </a:r>
            <a:r>
              <a:rPr lang="en-US" dirty="0" err="1"/>
              <a:t>intensivists</a:t>
            </a:r>
            <a:r>
              <a:rPr lang="en-US" dirty="0"/>
              <a:t>.</a:t>
            </a:r>
          </a:p>
          <a:p>
            <a:pPr marL="0" indent="0">
              <a:buNone/>
            </a:pPr>
            <a:endParaRPr lang="en-US" dirty="0"/>
          </a:p>
          <a:p>
            <a:pPr marL="0" indent="0">
              <a:buNone/>
            </a:pPr>
            <a:r>
              <a:rPr lang="en-US" b="1" dirty="0"/>
              <a:t>Trauma Activation</a:t>
            </a:r>
          </a:p>
          <a:p>
            <a:r>
              <a:rPr lang="en-US" dirty="0"/>
              <a:t>A </a:t>
            </a:r>
            <a:r>
              <a:rPr lang="en-US" b="1" dirty="0"/>
              <a:t>lower threshold for trauma activation </a:t>
            </a:r>
            <a:r>
              <a:rPr lang="en-US" dirty="0" smtClean="0"/>
              <a:t>if ≥ 65</a:t>
            </a:r>
          </a:p>
        </p:txBody>
      </p:sp>
      <p:sp>
        <p:nvSpPr>
          <p:cNvPr id="4" name="Rectangle 3"/>
          <p:cNvSpPr/>
          <p:nvPr/>
        </p:nvSpPr>
        <p:spPr>
          <a:xfrm>
            <a:off x="6202262" y="6488668"/>
            <a:ext cx="5976328" cy="369332"/>
          </a:xfrm>
          <a:prstGeom prst="rect">
            <a:avLst/>
          </a:prstGeom>
        </p:spPr>
        <p:txBody>
          <a:bodyPr wrap="none">
            <a:spAutoFit/>
          </a:bodyPr>
          <a:lstStyle/>
          <a:p>
            <a:r>
              <a:rPr lang="en-US" dirty="0" err="1" smtClean="0"/>
              <a:t>Calland</a:t>
            </a:r>
            <a:r>
              <a:rPr lang="en-US" dirty="0" smtClean="0"/>
              <a:t> et al. Journal </a:t>
            </a:r>
            <a:r>
              <a:rPr lang="en-US" dirty="0"/>
              <a:t>of Trauma and Acute Care </a:t>
            </a:r>
            <a:r>
              <a:rPr lang="en-US" dirty="0" smtClean="0"/>
              <a:t>Surgery 2012.</a:t>
            </a:r>
            <a:endParaRPr lang="en-US" dirty="0"/>
          </a:p>
        </p:txBody>
      </p:sp>
      <p:pic>
        <p:nvPicPr>
          <p:cNvPr id="5" name="Picture 4"/>
          <p:cNvPicPr>
            <a:picLocks noChangeAspect="1"/>
          </p:cNvPicPr>
          <p:nvPr/>
        </p:nvPicPr>
        <p:blipFill>
          <a:blip r:embed="rId2"/>
          <a:stretch>
            <a:fillRect/>
          </a:stretch>
        </p:blipFill>
        <p:spPr>
          <a:xfrm>
            <a:off x="9974787" y="3980560"/>
            <a:ext cx="1727470" cy="2306263"/>
          </a:xfrm>
          <a:prstGeom prst="rect">
            <a:avLst/>
          </a:prstGeom>
        </p:spPr>
      </p:pic>
      <p:pic>
        <p:nvPicPr>
          <p:cNvPr id="6" name="Picture 5"/>
          <p:cNvPicPr>
            <a:picLocks noChangeAspect="1"/>
          </p:cNvPicPr>
          <p:nvPr/>
        </p:nvPicPr>
        <p:blipFill>
          <a:blip r:embed="rId3"/>
          <a:stretch>
            <a:fillRect/>
          </a:stretch>
        </p:blipFill>
        <p:spPr>
          <a:xfrm>
            <a:off x="542650" y="5493534"/>
            <a:ext cx="5343255" cy="1255665"/>
          </a:xfrm>
          <a:prstGeom prst="rect">
            <a:avLst/>
          </a:prstGeom>
          <a:ln>
            <a:noFill/>
          </a:ln>
        </p:spPr>
      </p:pic>
    </p:spTree>
    <p:extLst>
      <p:ext uri="{BB962C8B-B14F-4D97-AF65-F5344CB8AC3E}">
        <p14:creationId xmlns:p14="http://schemas.microsoft.com/office/powerpoint/2010/main" val="10808019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98707"/>
          </a:xfrm>
        </p:spPr>
        <p:txBody>
          <a:bodyPr/>
          <a:lstStyle/>
          <a:p>
            <a:r>
              <a:rPr lang="en-US" b="1" dirty="0" smtClean="0"/>
              <a:t>EAST Guideline: Should AGE be a factor?</a:t>
            </a:r>
            <a:endParaRPr lang="en-US" b="1" dirty="0"/>
          </a:p>
        </p:txBody>
      </p:sp>
      <p:sp>
        <p:nvSpPr>
          <p:cNvPr id="3" name="Content Placeholder 2"/>
          <p:cNvSpPr>
            <a:spLocks noGrp="1"/>
          </p:cNvSpPr>
          <p:nvPr>
            <p:ph idx="1"/>
          </p:nvPr>
        </p:nvSpPr>
        <p:spPr>
          <a:xfrm>
            <a:off x="171241" y="1254868"/>
            <a:ext cx="11715736" cy="4351338"/>
          </a:xfrm>
        </p:spPr>
        <p:txBody>
          <a:bodyPr>
            <a:noAutofit/>
          </a:bodyPr>
          <a:lstStyle/>
          <a:p>
            <a:pPr marL="0" indent="0">
              <a:buNone/>
            </a:pPr>
            <a:r>
              <a:rPr lang="en-US" b="1" dirty="0" smtClean="0"/>
              <a:t>Overall </a:t>
            </a:r>
            <a:r>
              <a:rPr lang="en-US" b="1" dirty="0"/>
              <a:t>Decision Making</a:t>
            </a:r>
          </a:p>
          <a:p>
            <a:r>
              <a:rPr lang="en-US" b="1" dirty="0"/>
              <a:t>Advanced patient age is not an absolute predictor </a:t>
            </a:r>
            <a:r>
              <a:rPr lang="en-US" dirty="0"/>
              <a:t>of poor outcomes following trauma and, therefore, should NOT be used as the sole criterion for denying or limiting care in this patient population.</a:t>
            </a:r>
          </a:p>
          <a:p>
            <a:r>
              <a:rPr lang="en-US" b="1" dirty="0"/>
              <a:t>An initial aggressive approach should be pursued </a:t>
            </a:r>
            <a:r>
              <a:rPr lang="en-US" dirty="0"/>
              <a:t>for management of the elderly patient unless in the judgment of an experienced trauma surgeon it seems that the injury burden is severe and the patient appears moribund.</a:t>
            </a:r>
          </a:p>
          <a:p>
            <a:r>
              <a:rPr lang="en-US" dirty="0"/>
              <a:t>In </a:t>
            </a:r>
            <a:r>
              <a:rPr lang="en-US" dirty="0" smtClean="0"/>
              <a:t>≥ 65 with GCS &lt; 8</a:t>
            </a:r>
            <a:r>
              <a:rPr lang="en-US" dirty="0"/>
              <a:t>, if </a:t>
            </a:r>
            <a:r>
              <a:rPr lang="en-US" dirty="0" smtClean="0"/>
              <a:t>no substantial </a:t>
            </a:r>
            <a:r>
              <a:rPr lang="en-US" dirty="0"/>
              <a:t>improvement in GCS </a:t>
            </a:r>
            <a:r>
              <a:rPr lang="en-US" dirty="0" smtClean="0"/>
              <a:t>in </a:t>
            </a:r>
            <a:r>
              <a:rPr lang="en-US" dirty="0"/>
              <a:t>72 hours of injury, </a:t>
            </a:r>
            <a:r>
              <a:rPr lang="en-US" b="1" dirty="0"/>
              <a:t>consideration should be given to limiting</a:t>
            </a:r>
            <a:r>
              <a:rPr lang="en-US" dirty="0"/>
              <a:t> further aggressive therapeutic interventions.</a:t>
            </a:r>
          </a:p>
          <a:p>
            <a:pPr marL="0" indent="0">
              <a:buNone/>
            </a:pPr>
            <a:endParaRPr lang="en-US" dirty="0"/>
          </a:p>
        </p:txBody>
      </p:sp>
      <p:pic>
        <p:nvPicPr>
          <p:cNvPr id="4" name="Picture 3"/>
          <p:cNvPicPr>
            <a:picLocks noChangeAspect="1"/>
          </p:cNvPicPr>
          <p:nvPr/>
        </p:nvPicPr>
        <p:blipFill>
          <a:blip r:embed="rId2"/>
          <a:stretch>
            <a:fillRect/>
          </a:stretch>
        </p:blipFill>
        <p:spPr>
          <a:xfrm>
            <a:off x="7834274" y="5772105"/>
            <a:ext cx="4129404" cy="970410"/>
          </a:xfrm>
          <a:prstGeom prst="rect">
            <a:avLst/>
          </a:prstGeom>
        </p:spPr>
      </p:pic>
    </p:spTree>
    <p:extLst>
      <p:ext uri="{BB962C8B-B14F-4D97-AF65-F5344CB8AC3E}">
        <p14:creationId xmlns:p14="http://schemas.microsoft.com/office/powerpoint/2010/main" val="2963522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“Lift</a:t>
            </a:r>
            <a:r>
              <a:rPr lang="en-US" b="1" dirty="0" smtClean="0"/>
              <a:t>-Assist </a:t>
            </a:r>
            <a:r>
              <a:rPr lang="en-US" b="1" dirty="0" smtClean="0"/>
              <a:t>Calls”-</a:t>
            </a:r>
            <a:r>
              <a:rPr lang="en-US" b="1" dirty="0" smtClean="0"/>
              <a:t>A Possible Warning Sign</a:t>
            </a:r>
            <a:endParaRPr lang="en-US" b="1" dirty="0"/>
          </a:p>
        </p:txBody>
      </p:sp>
      <p:sp>
        <p:nvSpPr>
          <p:cNvPr id="3" name="Content Placeholder 2"/>
          <p:cNvSpPr>
            <a:spLocks noGrp="1"/>
          </p:cNvSpPr>
          <p:nvPr>
            <p:ph idx="1"/>
          </p:nvPr>
        </p:nvSpPr>
        <p:spPr/>
        <p:txBody>
          <a:bodyPr>
            <a:normAutofit lnSpcReduction="10000"/>
          </a:bodyPr>
          <a:lstStyle/>
          <a:p>
            <a:r>
              <a:rPr lang="en-US" dirty="0" smtClean="0"/>
              <a:t>≈5% of EMS calls</a:t>
            </a:r>
          </a:p>
          <a:p>
            <a:r>
              <a:rPr lang="en-US" dirty="0" smtClean="0"/>
              <a:t>2/3 of calls </a:t>
            </a:r>
            <a:r>
              <a:rPr lang="en-US" dirty="0" smtClean="0"/>
              <a:t>are to </a:t>
            </a:r>
            <a:r>
              <a:rPr lang="en-US" dirty="0" smtClean="0"/>
              <a:t>1/3 of the addresses</a:t>
            </a:r>
          </a:p>
          <a:p>
            <a:r>
              <a:rPr lang="en-US" dirty="0" smtClean="0"/>
              <a:t>Recalls within 30 days </a:t>
            </a:r>
            <a:r>
              <a:rPr lang="en-US" u="sng" dirty="0" smtClean="0"/>
              <a:t>common</a:t>
            </a:r>
            <a:r>
              <a:rPr lang="en-US" dirty="0" smtClean="0"/>
              <a:t>:</a:t>
            </a:r>
          </a:p>
          <a:p>
            <a:pPr lvl="1"/>
            <a:r>
              <a:rPr lang="en-US" dirty="0" smtClean="0"/>
              <a:t>10% for falls</a:t>
            </a:r>
          </a:p>
          <a:p>
            <a:pPr lvl="1"/>
            <a:r>
              <a:rPr lang="en-US" dirty="0" smtClean="0"/>
              <a:t>40% for lift</a:t>
            </a:r>
          </a:p>
          <a:p>
            <a:pPr lvl="1"/>
            <a:r>
              <a:rPr lang="en-US" dirty="0" smtClean="0"/>
              <a:t>50% for medical complaints</a:t>
            </a:r>
          </a:p>
          <a:p>
            <a:pPr lvl="1"/>
            <a:endParaRPr lang="en-US" dirty="0"/>
          </a:p>
          <a:p>
            <a:r>
              <a:rPr lang="en-US" dirty="0" smtClean="0"/>
              <a:t>Conclusion: Lift-assist calls may be warning signs</a:t>
            </a:r>
          </a:p>
          <a:p>
            <a:pPr lvl="1"/>
            <a:r>
              <a:rPr lang="en-US" dirty="0"/>
              <a:t>Fall </a:t>
            </a:r>
            <a:r>
              <a:rPr lang="en-US" dirty="0" smtClean="0"/>
              <a:t>prevention?</a:t>
            </a:r>
            <a:endParaRPr lang="en-US" dirty="0"/>
          </a:p>
          <a:p>
            <a:pPr lvl="1"/>
            <a:r>
              <a:rPr lang="en-US" dirty="0" smtClean="0"/>
              <a:t>Overall medical evaluation?</a:t>
            </a:r>
          </a:p>
        </p:txBody>
      </p:sp>
      <p:sp>
        <p:nvSpPr>
          <p:cNvPr id="4" name="Rectangle 3"/>
          <p:cNvSpPr/>
          <p:nvPr/>
        </p:nvSpPr>
        <p:spPr>
          <a:xfrm>
            <a:off x="0" y="6355235"/>
            <a:ext cx="12192000" cy="369332"/>
          </a:xfrm>
          <a:prstGeom prst="rect">
            <a:avLst/>
          </a:prstGeom>
        </p:spPr>
        <p:txBody>
          <a:bodyPr wrap="square">
            <a:spAutoFit/>
          </a:bodyPr>
          <a:lstStyle/>
          <a:p>
            <a:pPr algn="ctr"/>
            <a:r>
              <a:rPr lang="fr-FR" dirty="0" err="1" smtClean="0"/>
              <a:t>Cone</a:t>
            </a:r>
            <a:r>
              <a:rPr lang="fr-FR" dirty="0" smtClean="0"/>
              <a:t> DC et al. A </a:t>
            </a:r>
            <a:r>
              <a:rPr lang="fr-FR" dirty="0"/>
              <a:t>descriptive </a:t>
            </a:r>
            <a:r>
              <a:rPr lang="fr-FR" dirty="0" err="1"/>
              <a:t>study</a:t>
            </a:r>
            <a:r>
              <a:rPr lang="fr-FR" dirty="0"/>
              <a:t> of the "lift-</a:t>
            </a:r>
            <a:r>
              <a:rPr lang="fr-FR" dirty="0" err="1"/>
              <a:t>assist</a:t>
            </a:r>
            <a:r>
              <a:rPr lang="fr-FR" dirty="0"/>
              <a:t>" </a:t>
            </a:r>
            <a:r>
              <a:rPr lang="fr-FR" dirty="0" smtClean="0"/>
              <a:t>call. </a:t>
            </a:r>
            <a:r>
              <a:rPr lang="fr-FR" dirty="0" err="1" smtClean="0"/>
              <a:t>Prehosp</a:t>
            </a:r>
            <a:r>
              <a:rPr lang="fr-FR" dirty="0" smtClean="0"/>
              <a:t> </a:t>
            </a:r>
            <a:r>
              <a:rPr lang="fr-FR" dirty="0" err="1"/>
              <a:t>Emerg</a:t>
            </a:r>
            <a:r>
              <a:rPr lang="fr-FR" dirty="0"/>
              <a:t> Care. 2013 Jan-Mar;17(1):51-6</a:t>
            </a:r>
            <a:r>
              <a:rPr lang="fr-FR" dirty="0" smtClean="0"/>
              <a:t>.</a:t>
            </a:r>
            <a:endParaRPr lang="fr-FR" dirty="0"/>
          </a:p>
        </p:txBody>
      </p:sp>
      <p:pic>
        <p:nvPicPr>
          <p:cNvPr id="6" name="Picture 5"/>
          <p:cNvPicPr>
            <a:picLocks noChangeAspect="1"/>
          </p:cNvPicPr>
          <p:nvPr/>
        </p:nvPicPr>
        <p:blipFill>
          <a:blip r:embed="rId2"/>
          <a:stretch>
            <a:fillRect/>
          </a:stretch>
        </p:blipFill>
        <p:spPr>
          <a:xfrm>
            <a:off x="7448982" y="1688126"/>
            <a:ext cx="4266753" cy="2844502"/>
          </a:xfrm>
          <a:prstGeom prst="rect">
            <a:avLst/>
          </a:prstGeom>
        </p:spPr>
      </p:pic>
    </p:spTree>
    <p:extLst>
      <p:ext uri="{BB962C8B-B14F-4D97-AF65-F5344CB8AC3E}">
        <p14:creationId xmlns:p14="http://schemas.microsoft.com/office/powerpoint/2010/main" val="764174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a:xfrm>
            <a:off x="838200" y="1825625"/>
            <a:ext cx="10515600" cy="4923574"/>
          </a:xfrm>
        </p:spPr>
        <p:txBody>
          <a:bodyPr>
            <a:normAutofit/>
          </a:bodyPr>
          <a:lstStyle/>
          <a:p>
            <a:r>
              <a:rPr lang="en-US" sz="3200" dirty="0" smtClean="0"/>
              <a:t>Geriatric population is growing</a:t>
            </a:r>
          </a:p>
          <a:p>
            <a:r>
              <a:rPr lang="en-US" sz="3200" dirty="0" smtClean="0"/>
              <a:t>Organ dysfunction is common</a:t>
            </a:r>
          </a:p>
          <a:p>
            <a:r>
              <a:rPr lang="en-US" sz="3200" dirty="0" smtClean="0"/>
              <a:t>Stress response is less</a:t>
            </a:r>
          </a:p>
          <a:p>
            <a:r>
              <a:rPr lang="en-US" sz="3200" dirty="0" smtClean="0"/>
              <a:t>Destination criteria avoid under-triage</a:t>
            </a:r>
          </a:p>
          <a:p>
            <a:r>
              <a:rPr lang="en-US" sz="3200" dirty="0" smtClean="0"/>
              <a:t>Moderate-severe injuries warrant trauma center evaluation</a:t>
            </a:r>
          </a:p>
          <a:p>
            <a:r>
              <a:rPr lang="en-US" sz="3200" dirty="0" smtClean="0"/>
              <a:t>Don</a:t>
            </a:r>
            <a:r>
              <a:rPr lang="fr-FR" sz="3200" dirty="0" smtClean="0"/>
              <a:t>’</a:t>
            </a:r>
            <a:r>
              <a:rPr lang="en-US" sz="3200" dirty="0" smtClean="0"/>
              <a:t>t assume a poor outcome-give them a chance</a:t>
            </a:r>
          </a:p>
          <a:p>
            <a:r>
              <a:rPr lang="en-US" sz="3200" dirty="0" smtClean="0"/>
              <a:t>‘Lift assist’ calls are opportunities to intervene</a:t>
            </a:r>
          </a:p>
          <a:p>
            <a:endParaRPr lang="en-US" sz="3200" dirty="0"/>
          </a:p>
        </p:txBody>
      </p:sp>
    </p:spTree>
    <p:extLst>
      <p:ext uri="{BB962C8B-B14F-4D97-AF65-F5344CB8AC3E}">
        <p14:creationId xmlns:p14="http://schemas.microsoft.com/office/powerpoint/2010/main" val="5333840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Objectives</a:t>
            </a:r>
            <a:endParaRPr lang="en-US" sz="5400" b="1" dirty="0"/>
          </a:p>
        </p:txBody>
      </p:sp>
      <p:sp>
        <p:nvSpPr>
          <p:cNvPr id="3" name="Content Placeholder 2"/>
          <p:cNvSpPr>
            <a:spLocks noGrp="1"/>
          </p:cNvSpPr>
          <p:nvPr>
            <p:ph idx="1"/>
          </p:nvPr>
        </p:nvSpPr>
        <p:spPr>
          <a:xfrm>
            <a:off x="838200" y="2126069"/>
            <a:ext cx="10515600" cy="4050894"/>
          </a:xfrm>
        </p:spPr>
        <p:txBody>
          <a:bodyPr>
            <a:normAutofit/>
          </a:bodyPr>
          <a:lstStyle/>
          <a:p>
            <a:pPr marL="514350" indent="-514350">
              <a:buFont typeface="+mj-lt"/>
              <a:buAutoNum type="arabicPeriod"/>
            </a:pPr>
            <a:r>
              <a:rPr lang="en-US" sz="3600" dirty="0" smtClean="0"/>
              <a:t>List </a:t>
            </a:r>
            <a:r>
              <a:rPr lang="en-US" sz="3600" dirty="0" smtClean="0"/>
              <a:t>major physical and </a:t>
            </a:r>
            <a:r>
              <a:rPr lang="en-US" sz="3600" dirty="0" smtClean="0"/>
              <a:t>physiologic changes of aging</a:t>
            </a:r>
          </a:p>
          <a:p>
            <a:pPr marL="514350" indent="-514350">
              <a:buFont typeface="+mj-lt"/>
              <a:buAutoNum type="arabicPeriod"/>
            </a:pPr>
            <a:r>
              <a:rPr lang="en-US" sz="3600" dirty="0" smtClean="0"/>
              <a:t>Describe common patterns of EMS calls for geriatric trauma victims</a:t>
            </a:r>
          </a:p>
          <a:p>
            <a:pPr marL="514350" indent="-514350">
              <a:buFont typeface="+mj-lt"/>
              <a:buAutoNum type="arabicPeriod"/>
            </a:pPr>
            <a:r>
              <a:rPr lang="en-US" sz="3600" dirty="0" smtClean="0"/>
              <a:t>Outline an ideal approach to caring for geriatric trauma victims</a:t>
            </a:r>
            <a:endParaRPr lang="en-US" sz="3600" dirty="0"/>
          </a:p>
        </p:txBody>
      </p:sp>
    </p:spTree>
    <p:extLst>
      <p:ext uri="{BB962C8B-B14F-4D97-AF65-F5344CB8AC3E}">
        <p14:creationId xmlns:p14="http://schemas.microsoft.com/office/powerpoint/2010/main" val="30139115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4018" name="Rectangle 1026"/>
          <p:cNvSpPr>
            <a:spLocks noGrp="1" noChangeArrowheads="1"/>
          </p:cNvSpPr>
          <p:nvPr>
            <p:ph type="title"/>
          </p:nvPr>
        </p:nvSpPr>
        <p:spPr>
          <a:xfrm>
            <a:off x="526817" y="249241"/>
            <a:ext cx="11074400" cy="682625"/>
          </a:xfrm>
        </p:spPr>
        <p:txBody>
          <a:bodyPr>
            <a:normAutofit fontScale="90000"/>
          </a:bodyPr>
          <a:lstStyle/>
          <a:p>
            <a:pPr>
              <a:defRPr/>
            </a:pPr>
            <a:r>
              <a:rPr lang="en-US" b="1" dirty="0" smtClean="0">
                <a:solidFill>
                  <a:srgbClr val="FF5050"/>
                </a:solidFill>
              </a:rPr>
              <a:t>WHY ARE THEY DIFFERENT?</a:t>
            </a:r>
          </a:p>
        </p:txBody>
      </p:sp>
      <p:sp>
        <p:nvSpPr>
          <p:cNvPr id="9219" name="Rectangle 1027"/>
          <p:cNvSpPr>
            <a:spLocks noGrp="1" noChangeArrowheads="1"/>
          </p:cNvSpPr>
          <p:nvPr>
            <p:ph type="body" idx="1"/>
          </p:nvPr>
        </p:nvSpPr>
        <p:spPr>
          <a:xfrm>
            <a:off x="4794015" y="998541"/>
            <a:ext cx="6715008" cy="1914525"/>
          </a:xfrm>
          <a:noFill/>
        </p:spPr>
        <p:txBody>
          <a:bodyPr/>
          <a:lstStyle/>
          <a:p>
            <a:pPr>
              <a:spcBef>
                <a:spcPct val="50000"/>
              </a:spcBef>
              <a:buClr>
                <a:schemeClr val="tx1"/>
              </a:buClr>
              <a:buSzPct val="50000"/>
              <a:buFont typeface="Monotype Sorts" pitchFamily="2" charset="2"/>
              <a:buNone/>
            </a:pPr>
            <a:r>
              <a:rPr lang="en-US" altLang="en-US" sz="3600" b="1" dirty="0" smtClean="0"/>
              <a:t>Elderly Patients Have:</a:t>
            </a:r>
          </a:p>
          <a:p>
            <a:pPr>
              <a:spcBef>
                <a:spcPts val="600"/>
              </a:spcBef>
              <a:buClr>
                <a:schemeClr val="tx1"/>
              </a:buClr>
              <a:buSzPct val="50000"/>
            </a:pPr>
            <a:r>
              <a:rPr lang="en-US" altLang="en-US" sz="3600" b="1" dirty="0" smtClean="0">
                <a:solidFill>
                  <a:srgbClr val="FF0000"/>
                </a:solidFill>
              </a:rPr>
              <a:t>Decreased Reserve</a:t>
            </a:r>
          </a:p>
          <a:p>
            <a:pPr>
              <a:spcBef>
                <a:spcPts val="600"/>
              </a:spcBef>
              <a:buClr>
                <a:schemeClr val="tx1"/>
              </a:buClr>
              <a:buSzPct val="50000"/>
            </a:pPr>
            <a:r>
              <a:rPr lang="en-US" altLang="en-US" sz="3600" b="1" dirty="0" smtClean="0">
                <a:solidFill>
                  <a:srgbClr val="FF0000"/>
                </a:solidFill>
              </a:rPr>
              <a:t>Pre-existing Conditions</a:t>
            </a:r>
          </a:p>
        </p:txBody>
      </p:sp>
      <p:pic>
        <p:nvPicPr>
          <p:cNvPr id="9220" name="Picture 10" descr="http://en.epochtimes.com/news_images/2007-6-6-farm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106" y="2105028"/>
            <a:ext cx="4391378" cy="456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6" descr="skydive090806_228x17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6030" y="3187700"/>
            <a:ext cx="585517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39427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517409" y="274639"/>
            <a:ext cx="11074400" cy="682625"/>
          </a:xfrm>
        </p:spPr>
        <p:txBody>
          <a:bodyPr>
            <a:normAutofit fontScale="90000"/>
          </a:bodyPr>
          <a:lstStyle/>
          <a:p>
            <a:pPr>
              <a:defRPr/>
            </a:pPr>
            <a:r>
              <a:rPr lang="en-US" dirty="0" smtClean="0">
                <a:solidFill>
                  <a:srgbClr val="FF5050"/>
                </a:solidFill>
              </a:rPr>
              <a:t>PHYSIOLOGY OF AGING</a:t>
            </a:r>
            <a:endParaRPr lang="en-US" dirty="0" smtClean="0">
              <a:solidFill>
                <a:srgbClr val="FF3300"/>
              </a:solidFill>
            </a:endParaRPr>
          </a:p>
        </p:txBody>
      </p:sp>
      <p:sp>
        <p:nvSpPr>
          <p:cNvPr id="10243" name="Rectangle 3"/>
          <p:cNvSpPr>
            <a:spLocks noGrp="1" noChangeArrowheads="1"/>
          </p:cNvSpPr>
          <p:nvPr>
            <p:ph type="body" idx="1"/>
          </p:nvPr>
        </p:nvSpPr>
        <p:spPr>
          <a:xfrm>
            <a:off x="499453" y="1068389"/>
            <a:ext cx="8733289" cy="5221287"/>
          </a:xfrm>
          <a:noFill/>
        </p:spPr>
        <p:txBody>
          <a:bodyPr/>
          <a:lstStyle/>
          <a:p>
            <a:pPr>
              <a:spcBef>
                <a:spcPct val="0"/>
              </a:spcBef>
              <a:buClr>
                <a:schemeClr val="tx1"/>
              </a:buClr>
              <a:buSzPct val="50000"/>
              <a:buFont typeface="Monotype Sorts" pitchFamily="2" charset="2"/>
              <a:buNone/>
            </a:pPr>
            <a:r>
              <a:rPr lang="en-US" altLang="en-US" b="1" u="sng" dirty="0" smtClean="0">
                <a:solidFill>
                  <a:srgbClr val="FF0000"/>
                </a:solidFill>
              </a:rPr>
              <a:t>Cardiovascular</a:t>
            </a:r>
          </a:p>
          <a:p>
            <a:pPr>
              <a:spcBef>
                <a:spcPct val="0"/>
              </a:spcBef>
              <a:buClr>
                <a:schemeClr val="tx1"/>
              </a:buClr>
              <a:buSzPct val="50000"/>
            </a:pPr>
            <a:r>
              <a:rPr lang="en-US" altLang="en-US" b="1" dirty="0" smtClean="0"/>
              <a:t>Heart is Less </a:t>
            </a:r>
            <a:r>
              <a:rPr lang="en-US" altLang="en-US" b="1" dirty="0" smtClean="0"/>
              <a:t>Compliant</a:t>
            </a:r>
          </a:p>
          <a:p>
            <a:pPr>
              <a:spcBef>
                <a:spcPct val="0"/>
              </a:spcBef>
              <a:buClr>
                <a:schemeClr val="tx1"/>
              </a:buClr>
              <a:buSzPct val="50000"/>
            </a:pPr>
            <a:r>
              <a:rPr lang="en-US" altLang="en-US" b="1" dirty="0">
                <a:sym typeface="Symbol" pitchFamily="18" charset="2"/>
              </a:rPr>
              <a:t> </a:t>
            </a:r>
            <a:r>
              <a:rPr lang="en-US" altLang="en-US" b="1" dirty="0" smtClean="0">
                <a:sym typeface="Symbol" pitchFamily="18" charset="2"/>
              </a:rPr>
              <a:t>cardiac output</a:t>
            </a:r>
            <a:endParaRPr lang="en-US" altLang="en-US" b="1" dirty="0" smtClean="0"/>
          </a:p>
          <a:p>
            <a:pPr>
              <a:spcBef>
                <a:spcPct val="0"/>
              </a:spcBef>
              <a:buClr>
                <a:schemeClr val="tx1"/>
              </a:buClr>
              <a:buSzPct val="50000"/>
            </a:pPr>
            <a:r>
              <a:rPr lang="en-US" altLang="en-US" b="1" dirty="0" smtClean="0">
                <a:sym typeface="Symbol" pitchFamily="18" charset="2"/>
              </a:rPr>
              <a:t> </a:t>
            </a:r>
            <a:r>
              <a:rPr lang="en-US" altLang="en-US" b="1" dirty="0" smtClean="0">
                <a:sym typeface="Symbol" pitchFamily="18" charset="2"/>
              </a:rPr>
              <a:t>Maximum Heart Rate</a:t>
            </a:r>
          </a:p>
          <a:p>
            <a:pPr>
              <a:spcBef>
                <a:spcPct val="0"/>
              </a:spcBef>
              <a:buClr>
                <a:schemeClr val="tx1"/>
              </a:buClr>
              <a:buSzPct val="50000"/>
            </a:pPr>
            <a:r>
              <a:rPr lang="en-US" altLang="en-US" b="1" dirty="0" err="1" smtClean="0">
                <a:sym typeface="Symbol" pitchFamily="18" charset="2"/>
              </a:rPr>
              <a:t>Autoregulation</a:t>
            </a:r>
            <a:r>
              <a:rPr lang="en-US" altLang="en-US" b="1" dirty="0" smtClean="0">
                <a:sym typeface="Symbol" pitchFamily="18" charset="2"/>
              </a:rPr>
              <a:t> </a:t>
            </a:r>
            <a:r>
              <a:rPr lang="en-US" altLang="en-US" b="1" dirty="0" smtClean="0">
                <a:sym typeface="Symbol" pitchFamily="18" charset="2"/>
              </a:rPr>
              <a:t>is </a:t>
            </a:r>
            <a:r>
              <a:rPr lang="en-US" altLang="en-US" b="1" dirty="0" smtClean="0">
                <a:sym typeface="Symbol" pitchFamily="18" charset="2"/>
              </a:rPr>
              <a:t>Compromised</a:t>
            </a:r>
          </a:p>
          <a:p>
            <a:pPr>
              <a:spcBef>
                <a:spcPct val="0"/>
              </a:spcBef>
              <a:buClr>
                <a:schemeClr val="tx1"/>
              </a:buClr>
              <a:buSzPct val="50000"/>
              <a:buFont typeface="Monotype Sorts" pitchFamily="2" charset="2"/>
              <a:buNone/>
            </a:pPr>
            <a:endParaRPr lang="en-US" altLang="en-US" b="1" u="sng" dirty="0" smtClean="0">
              <a:solidFill>
                <a:srgbClr val="FF0000"/>
              </a:solidFill>
            </a:endParaRPr>
          </a:p>
          <a:p>
            <a:pPr>
              <a:spcBef>
                <a:spcPct val="0"/>
              </a:spcBef>
              <a:buClr>
                <a:schemeClr val="tx1"/>
              </a:buClr>
              <a:buSzPct val="50000"/>
              <a:buFont typeface="Monotype Sorts" pitchFamily="2" charset="2"/>
              <a:buNone/>
            </a:pPr>
            <a:endParaRPr lang="en-US" altLang="en-US" b="1" u="sng" dirty="0">
              <a:solidFill>
                <a:srgbClr val="FF0000"/>
              </a:solidFill>
            </a:endParaRPr>
          </a:p>
          <a:p>
            <a:pPr>
              <a:spcBef>
                <a:spcPct val="0"/>
              </a:spcBef>
              <a:buClr>
                <a:schemeClr val="tx1"/>
              </a:buClr>
              <a:buSzPct val="50000"/>
              <a:buFont typeface="Monotype Sorts" pitchFamily="2" charset="2"/>
              <a:buNone/>
            </a:pPr>
            <a:r>
              <a:rPr lang="en-US" altLang="en-US" b="1" u="sng" dirty="0" smtClean="0">
                <a:solidFill>
                  <a:srgbClr val="FF0000"/>
                </a:solidFill>
              </a:rPr>
              <a:t>Renal</a:t>
            </a:r>
            <a:endParaRPr lang="en-US" altLang="en-US" b="1" u="sng" dirty="0">
              <a:solidFill>
                <a:srgbClr val="FF0000"/>
              </a:solidFill>
            </a:endParaRPr>
          </a:p>
          <a:p>
            <a:pPr>
              <a:spcBef>
                <a:spcPct val="0"/>
              </a:spcBef>
              <a:buClr>
                <a:schemeClr val="tx1"/>
              </a:buClr>
              <a:buSzPct val="50000"/>
            </a:pPr>
            <a:r>
              <a:rPr lang="en-US" altLang="en-US" b="1" dirty="0">
                <a:sym typeface="Symbol" pitchFamily="18" charset="2"/>
              </a:rPr>
              <a:t>Loss of Nephrons</a:t>
            </a:r>
          </a:p>
          <a:p>
            <a:pPr>
              <a:spcBef>
                <a:spcPct val="0"/>
              </a:spcBef>
              <a:buClr>
                <a:schemeClr val="tx1"/>
              </a:buClr>
              <a:buSzPct val="50000"/>
            </a:pPr>
            <a:r>
              <a:rPr lang="en-US" altLang="en-US" b="1" dirty="0">
                <a:sym typeface="Symbol" pitchFamily="18" charset="2"/>
              </a:rPr>
              <a:t> </a:t>
            </a:r>
            <a:r>
              <a:rPr lang="en-US" altLang="en-US" b="1" dirty="0" err="1" smtClean="0">
                <a:sym typeface="Symbol" pitchFamily="18" charset="2"/>
              </a:rPr>
              <a:t>creatinine</a:t>
            </a:r>
            <a:r>
              <a:rPr lang="en-US" altLang="en-US" b="1" dirty="0" smtClean="0">
                <a:sym typeface="Symbol" pitchFamily="18" charset="2"/>
              </a:rPr>
              <a:t> clearance </a:t>
            </a:r>
            <a:r>
              <a:rPr lang="en-US" altLang="en-US" b="1" dirty="0">
                <a:sym typeface="Symbol" pitchFamily="18" charset="2"/>
              </a:rPr>
              <a:t>(but Cr same)</a:t>
            </a:r>
          </a:p>
          <a:p>
            <a:pPr>
              <a:spcBef>
                <a:spcPct val="0"/>
              </a:spcBef>
              <a:buClr>
                <a:schemeClr val="tx1"/>
              </a:buClr>
              <a:buSzPct val="50000"/>
            </a:pPr>
            <a:r>
              <a:rPr lang="en-US" altLang="en-US" b="1" dirty="0">
                <a:sym typeface="Symbol" pitchFamily="18" charset="2"/>
              </a:rPr>
              <a:t> </a:t>
            </a:r>
            <a:r>
              <a:rPr lang="en-US" altLang="en-US" b="1" dirty="0" err="1">
                <a:sym typeface="Symbol" pitchFamily="18" charset="2"/>
              </a:rPr>
              <a:t>resorptive</a:t>
            </a:r>
            <a:r>
              <a:rPr lang="en-US" altLang="en-US" b="1" dirty="0">
                <a:sym typeface="Symbol" pitchFamily="18" charset="2"/>
              </a:rPr>
              <a:t> capacity  Large Volumes of dilute urine, even when </a:t>
            </a:r>
            <a:r>
              <a:rPr lang="en-US" altLang="en-US" b="1" dirty="0" smtClean="0">
                <a:sym typeface="Symbol" pitchFamily="18" charset="2"/>
              </a:rPr>
              <a:t>dehydrated!</a:t>
            </a:r>
            <a:endParaRPr lang="en-US" altLang="en-US" b="1" dirty="0">
              <a:sym typeface="Symbol" pitchFamily="18" charset="2"/>
            </a:endParaRPr>
          </a:p>
          <a:p>
            <a:pPr>
              <a:spcBef>
                <a:spcPct val="0"/>
              </a:spcBef>
              <a:buClr>
                <a:schemeClr val="tx1"/>
              </a:buClr>
              <a:buSzPct val="50000"/>
            </a:pPr>
            <a:endParaRPr lang="en-US" altLang="en-US" b="1" dirty="0" smtClean="0">
              <a:sym typeface="Symbol" pitchFamily="18" charset="2"/>
            </a:endParaRPr>
          </a:p>
        </p:txBody>
      </p:sp>
      <p:pic>
        <p:nvPicPr>
          <p:cNvPr id="2" name="Picture 1"/>
          <p:cNvPicPr>
            <a:picLocks noChangeAspect="1"/>
          </p:cNvPicPr>
          <p:nvPr/>
        </p:nvPicPr>
        <p:blipFill>
          <a:blip r:embed="rId3"/>
          <a:stretch>
            <a:fillRect/>
          </a:stretch>
        </p:blipFill>
        <p:spPr>
          <a:xfrm>
            <a:off x="8992585" y="387937"/>
            <a:ext cx="2984500" cy="2730500"/>
          </a:xfrm>
          <a:prstGeom prst="rect">
            <a:avLst/>
          </a:prstGeom>
        </p:spPr>
      </p:pic>
      <p:pic>
        <p:nvPicPr>
          <p:cNvPr id="3" name="Picture 2"/>
          <p:cNvPicPr>
            <a:picLocks noChangeAspect="1"/>
          </p:cNvPicPr>
          <p:nvPr/>
        </p:nvPicPr>
        <p:blipFill>
          <a:blip r:embed="rId4"/>
          <a:stretch>
            <a:fillRect/>
          </a:stretch>
        </p:blipFill>
        <p:spPr>
          <a:xfrm>
            <a:off x="8955237" y="3420792"/>
            <a:ext cx="2986888" cy="3000222"/>
          </a:xfrm>
          <a:prstGeom prst="rect">
            <a:avLst/>
          </a:prstGeom>
        </p:spPr>
      </p:pic>
    </p:spTree>
    <p:extLst>
      <p:ext uri="{BB962C8B-B14F-4D97-AF65-F5344CB8AC3E}">
        <p14:creationId xmlns:p14="http://schemas.microsoft.com/office/powerpoint/2010/main" val="4029182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a:xfrm>
            <a:off x="532460" y="401640"/>
            <a:ext cx="11074400" cy="682625"/>
          </a:xfrm>
        </p:spPr>
        <p:txBody>
          <a:bodyPr>
            <a:normAutofit fontScale="90000"/>
          </a:bodyPr>
          <a:lstStyle/>
          <a:p>
            <a:pPr>
              <a:defRPr/>
            </a:pPr>
            <a:r>
              <a:rPr lang="en-US" smtClean="0">
                <a:solidFill>
                  <a:srgbClr val="FF5050"/>
                </a:solidFill>
              </a:rPr>
              <a:t>PHYSIOLOGY OF AGING</a:t>
            </a:r>
            <a:endParaRPr lang="en-US" smtClean="0">
              <a:solidFill>
                <a:srgbClr val="FF3300"/>
              </a:solidFill>
            </a:endParaRPr>
          </a:p>
        </p:txBody>
      </p:sp>
      <p:sp>
        <p:nvSpPr>
          <p:cNvPr id="12291" name="Rectangle 3"/>
          <p:cNvSpPr>
            <a:spLocks noGrp="1" noChangeArrowheads="1"/>
          </p:cNvSpPr>
          <p:nvPr>
            <p:ph type="body" idx="1"/>
          </p:nvPr>
        </p:nvSpPr>
        <p:spPr>
          <a:xfrm>
            <a:off x="987780" y="1387474"/>
            <a:ext cx="10233377" cy="5219035"/>
          </a:xfrm>
          <a:noFill/>
        </p:spPr>
        <p:txBody>
          <a:bodyPr>
            <a:normAutofit fontScale="92500" lnSpcReduction="10000"/>
          </a:bodyPr>
          <a:lstStyle/>
          <a:p>
            <a:pPr>
              <a:spcBef>
                <a:spcPct val="0"/>
              </a:spcBef>
              <a:buClr>
                <a:schemeClr val="tx1"/>
              </a:buClr>
              <a:buSzPct val="50000"/>
              <a:buFont typeface="Monotype Sorts" pitchFamily="2" charset="2"/>
              <a:buNone/>
            </a:pPr>
            <a:r>
              <a:rPr lang="en-US" altLang="en-US" b="1" u="sng" dirty="0" smtClean="0">
                <a:solidFill>
                  <a:srgbClr val="FF0000"/>
                </a:solidFill>
              </a:rPr>
              <a:t>Pulmonary</a:t>
            </a:r>
          </a:p>
          <a:p>
            <a:pPr>
              <a:spcBef>
                <a:spcPct val="0"/>
              </a:spcBef>
              <a:buClr>
                <a:schemeClr val="tx1"/>
              </a:buClr>
              <a:buSzPct val="50000"/>
            </a:pPr>
            <a:r>
              <a:rPr lang="en-US" altLang="en-US" b="1" dirty="0" smtClean="0">
                <a:sym typeface="Symbol" pitchFamily="18" charset="2"/>
              </a:rPr>
              <a:t> Lung </a:t>
            </a:r>
            <a:r>
              <a:rPr lang="en-US" altLang="en-US" b="1" dirty="0" smtClean="0">
                <a:sym typeface="Symbol" pitchFamily="18" charset="2"/>
              </a:rPr>
              <a:t>elasticity</a:t>
            </a:r>
            <a:endParaRPr lang="en-US" altLang="en-US" b="1" dirty="0" smtClean="0">
              <a:sym typeface="Symbol" pitchFamily="18" charset="2"/>
            </a:endParaRPr>
          </a:p>
          <a:p>
            <a:pPr>
              <a:spcBef>
                <a:spcPct val="0"/>
              </a:spcBef>
              <a:buClr>
                <a:schemeClr val="tx1"/>
              </a:buClr>
              <a:buSzPct val="50000"/>
            </a:pPr>
            <a:r>
              <a:rPr lang="en-US" altLang="en-US" b="1" dirty="0" smtClean="0">
                <a:sym typeface="Symbol" pitchFamily="18" charset="2"/>
              </a:rPr>
              <a:t> Chest </a:t>
            </a:r>
            <a:r>
              <a:rPr lang="en-US" altLang="en-US" b="1" dirty="0" smtClean="0">
                <a:sym typeface="Symbol" pitchFamily="18" charset="2"/>
              </a:rPr>
              <a:t>wall </a:t>
            </a:r>
            <a:r>
              <a:rPr lang="en-US" altLang="en-US" b="1" dirty="0">
                <a:sym typeface="Symbol" pitchFamily="18" charset="2"/>
              </a:rPr>
              <a:t>c</a:t>
            </a:r>
            <a:r>
              <a:rPr lang="en-US" altLang="en-US" b="1" dirty="0" smtClean="0">
                <a:sym typeface="Symbol" pitchFamily="18" charset="2"/>
              </a:rPr>
              <a:t>ompliance</a:t>
            </a:r>
            <a:endParaRPr lang="en-US" altLang="en-US" b="1" dirty="0" smtClean="0">
              <a:sym typeface="Symbol" pitchFamily="18" charset="2"/>
            </a:endParaRPr>
          </a:p>
          <a:p>
            <a:pPr>
              <a:spcBef>
                <a:spcPct val="0"/>
              </a:spcBef>
              <a:buClr>
                <a:schemeClr val="tx1"/>
              </a:buClr>
              <a:buSzPct val="50000"/>
              <a:buFont typeface="Monotype Sorts" pitchFamily="2" charset="2"/>
              <a:buNone/>
            </a:pPr>
            <a:endParaRPr lang="en-US" altLang="en-US" b="1" u="sng" dirty="0" smtClean="0">
              <a:solidFill>
                <a:srgbClr val="FF0000"/>
              </a:solidFill>
            </a:endParaRPr>
          </a:p>
          <a:p>
            <a:pPr>
              <a:spcBef>
                <a:spcPct val="0"/>
              </a:spcBef>
              <a:buClr>
                <a:schemeClr val="tx1"/>
              </a:buClr>
              <a:buSzPct val="50000"/>
              <a:buFont typeface="Monotype Sorts" pitchFamily="2" charset="2"/>
              <a:buNone/>
            </a:pPr>
            <a:r>
              <a:rPr lang="en-US" altLang="en-US" b="1" u="sng" dirty="0" smtClean="0">
                <a:solidFill>
                  <a:srgbClr val="FF0000"/>
                </a:solidFill>
              </a:rPr>
              <a:t>Endocrine</a:t>
            </a:r>
          </a:p>
          <a:p>
            <a:pPr>
              <a:spcBef>
                <a:spcPct val="0"/>
              </a:spcBef>
              <a:buClr>
                <a:schemeClr val="tx1"/>
              </a:buClr>
              <a:buSzPct val="50000"/>
            </a:pPr>
            <a:r>
              <a:rPr lang="en-US" altLang="en-US" b="1" dirty="0" smtClean="0">
                <a:sym typeface="Symbol" pitchFamily="18" charset="2"/>
              </a:rPr>
              <a:t> Production of and </a:t>
            </a:r>
            <a:r>
              <a:rPr lang="en-US" altLang="en-US" b="1" dirty="0" smtClean="0">
                <a:sym typeface="Symbol" pitchFamily="18" charset="2"/>
              </a:rPr>
              <a:t>responsiveness </a:t>
            </a:r>
            <a:r>
              <a:rPr lang="en-US" altLang="en-US" b="1" dirty="0" smtClean="0">
                <a:sym typeface="Symbol" pitchFamily="18" charset="2"/>
              </a:rPr>
              <a:t>to </a:t>
            </a:r>
            <a:r>
              <a:rPr lang="en-US" altLang="en-US" b="1" dirty="0" smtClean="0">
                <a:sym typeface="Symbol" pitchFamily="18" charset="2"/>
              </a:rPr>
              <a:t>thyroid </a:t>
            </a:r>
            <a:r>
              <a:rPr lang="en-US" altLang="en-US" b="1" dirty="0" smtClean="0">
                <a:sym typeface="Symbol" pitchFamily="18" charset="2"/>
              </a:rPr>
              <a:t>h</a:t>
            </a:r>
            <a:r>
              <a:rPr lang="en-US" altLang="en-US" b="1" dirty="0" smtClean="0">
                <a:sym typeface="Symbol" pitchFamily="18" charset="2"/>
              </a:rPr>
              <a:t>ormone</a:t>
            </a:r>
          </a:p>
          <a:p>
            <a:pPr>
              <a:spcBef>
                <a:spcPct val="0"/>
              </a:spcBef>
              <a:buClr>
                <a:schemeClr val="tx1"/>
              </a:buClr>
              <a:buSzPct val="50000"/>
            </a:pPr>
            <a:endParaRPr lang="en-US" altLang="en-US" b="1" dirty="0">
              <a:sym typeface="Symbol" pitchFamily="18" charset="2"/>
            </a:endParaRPr>
          </a:p>
          <a:p>
            <a:pPr marL="0" indent="0">
              <a:spcBef>
                <a:spcPct val="0"/>
              </a:spcBef>
              <a:buClr>
                <a:schemeClr val="tx1"/>
              </a:buClr>
              <a:buSzPct val="50000"/>
              <a:buNone/>
            </a:pPr>
            <a:endParaRPr lang="en-US" altLang="en-US" b="1" u="sng" dirty="0" smtClean="0">
              <a:solidFill>
                <a:srgbClr val="FF0000"/>
              </a:solidFill>
            </a:endParaRPr>
          </a:p>
          <a:p>
            <a:pPr marL="0" indent="0">
              <a:spcBef>
                <a:spcPct val="0"/>
              </a:spcBef>
              <a:buClr>
                <a:schemeClr val="tx1"/>
              </a:buClr>
              <a:buSzPct val="50000"/>
              <a:buNone/>
            </a:pPr>
            <a:r>
              <a:rPr lang="en-US" altLang="en-US" b="1" u="sng" dirty="0" smtClean="0">
                <a:solidFill>
                  <a:srgbClr val="FF0000"/>
                </a:solidFill>
              </a:rPr>
              <a:t>Metabolism </a:t>
            </a:r>
            <a:endParaRPr lang="en-US" altLang="en-US" b="1" dirty="0" smtClean="0">
              <a:sym typeface="Symbol" pitchFamily="18" charset="2"/>
            </a:endParaRPr>
          </a:p>
          <a:p>
            <a:pPr>
              <a:buClr>
                <a:schemeClr val="tx1"/>
              </a:buClr>
              <a:buSzPct val="50000"/>
            </a:pPr>
            <a:r>
              <a:rPr lang="en-US" altLang="en-US" b="1" dirty="0"/>
              <a:t>Can’t mount stress response </a:t>
            </a:r>
          </a:p>
          <a:p>
            <a:pPr>
              <a:buClr>
                <a:schemeClr val="tx1"/>
              </a:buClr>
              <a:buSzPct val="50000"/>
            </a:pPr>
            <a:r>
              <a:rPr lang="en-US" altLang="en-US" b="1" dirty="0">
                <a:solidFill>
                  <a:srgbClr val="FF0000"/>
                </a:solidFill>
              </a:rPr>
              <a:t>But: Protein Catabolism is Not Reduced</a:t>
            </a:r>
          </a:p>
          <a:p>
            <a:pPr>
              <a:buClr>
                <a:schemeClr val="tx1"/>
              </a:buClr>
              <a:buSzPct val="50000"/>
            </a:pPr>
            <a:endParaRPr lang="en-US" altLang="en-US" sz="1600" b="1" dirty="0" smtClean="0">
              <a:solidFill>
                <a:schemeClr val="tx2"/>
              </a:solidFill>
            </a:endParaRPr>
          </a:p>
          <a:p>
            <a:pPr>
              <a:buClr>
                <a:schemeClr val="tx1"/>
              </a:buClr>
              <a:buSzPct val="50000"/>
            </a:pPr>
            <a:endParaRPr lang="en-US" altLang="en-US" sz="1600" b="1" dirty="0">
              <a:solidFill>
                <a:schemeClr val="tx2"/>
              </a:solidFill>
            </a:endParaRPr>
          </a:p>
          <a:p>
            <a:pPr>
              <a:buClr>
                <a:schemeClr val="tx1"/>
              </a:buClr>
              <a:buSzPct val="50000"/>
            </a:pPr>
            <a:endParaRPr lang="en-US" altLang="en-US" sz="1600" b="1" dirty="0" smtClean="0">
              <a:solidFill>
                <a:schemeClr val="tx2"/>
              </a:solidFill>
            </a:endParaRPr>
          </a:p>
          <a:p>
            <a:pPr marL="0" indent="0">
              <a:buClr>
                <a:schemeClr val="tx1"/>
              </a:buClr>
              <a:buSzPct val="50000"/>
              <a:buNone/>
            </a:pPr>
            <a:r>
              <a:rPr lang="en-US" altLang="en-US" sz="1600" b="1" dirty="0" err="1" smtClean="0">
                <a:solidFill>
                  <a:schemeClr val="tx2"/>
                </a:solidFill>
              </a:rPr>
              <a:t>Frankenfield</a:t>
            </a:r>
            <a:r>
              <a:rPr lang="en-US" altLang="en-US" sz="1600" b="1" dirty="0">
                <a:solidFill>
                  <a:schemeClr val="tx2"/>
                </a:solidFill>
              </a:rPr>
              <a:t>, J Trauma 2000; 48:49</a:t>
            </a:r>
            <a:endParaRPr lang="en-US" altLang="en-US" b="1" dirty="0"/>
          </a:p>
          <a:p>
            <a:pPr>
              <a:spcBef>
                <a:spcPct val="0"/>
              </a:spcBef>
              <a:buClr>
                <a:schemeClr val="tx1"/>
              </a:buClr>
              <a:buSzPct val="50000"/>
            </a:pPr>
            <a:endParaRPr lang="en-US" altLang="en-US" b="1" dirty="0" smtClean="0">
              <a:sym typeface="Symbol" pitchFamily="18" charset="2"/>
            </a:endParaRPr>
          </a:p>
          <a:p>
            <a:pPr>
              <a:spcBef>
                <a:spcPct val="0"/>
              </a:spcBef>
              <a:buClr>
                <a:schemeClr val="tx1"/>
              </a:buClr>
              <a:buSzPct val="50000"/>
            </a:pPr>
            <a:endParaRPr lang="en-US" altLang="en-US" b="1" dirty="0">
              <a:sym typeface="Symbol" pitchFamily="18" charset="2"/>
            </a:endParaRPr>
          </a:p>
          <a:p>
            <a:pPr>
              <a:spcBef>
                <a:spcPct val="0"/>
              </a:spcBef>
              <a:buClr>
                <a:schemeClr val="tx1"/>
              </a:buClr>
              <a:buSzPct val="50000"/>
            </a:pPr>
            <a:endParaRPr lang="en-US" altLang="en-US" b="1" dirty="0" smtClean="0">
              <a:sym typeface="Symbol" pitchFamily="18" charset="2"/>
            </a:endParaRPr>
          </a:p>
        </p:txBody>
      </p:sp>
      <p:pic>
        <p:nvPicPr>
          <p:cNvPr id="2" name="Picture 1"/>
          <p:cNvPicPr>
            <a:picLocks noChangeAspect="1"/>
          </p:cNvPicPr>
          <p:nvPr/>
        </p:nvPicPr>
        <p:blipFill>
          <a:blip r:embed="rId3"/>
          <a:stretch>
            <a:fillRect/>
          </a:stretch>
        </p:blipFill>
        <p:spPr>
          <a:xfrm>
            <a:off x="8754564" y="199451"/>
            <a:ext cx="3289300" cy="2463800"/>
          </a:xfrm>
          <a:prstGeom prst="rect">
            <a:avLst/>
          </a:prstGeom>
        </p:spPr>
      </p:pic>
      <p:pic>
        <p:nvPicPr>
          <p:cNvPr id="3" name="Picture 2"/>
          <p:cNvPicPr>
            <a:picLocks noChangeAspect="1"/>
          </p:cNvPicPr>
          <p:nvPr/>
        </p:nvPicPr>
        <p:blipFill rotWithShape="1">
          <a:blip r:embed="rId4"/>
          <a:srcRect l="13191" r="19878" b="15005"/>
          <a:stretch/>
        </p:blipFill>
        <p:spPr>
          <a:xfrm>
            <a:off x="9261282" y="2815519"/>
            <a:ext cx="2354564" cy="1964569"/>
          </a:xfrm>
          <a:prstGeom prst="rect">
            <a:avLst/>
          </a:prstGeom>
        </p:spPr>
      </p:pic>
      <p:pic>
        <p:nvPicPr>
          <p:cNvPr id="4" name="Picture 3"/>
          <p:cNvPicPr>
            <a:picLocks noChangeAspect="1"/>
          </p:cNvPicPr>
          <p:nvPr/>
        </p:nvPicPr>
        <p:blipFill rotWithShape="1">
          <a:blip r:embed="rId5"/>
          <a:srcRect t="8311" b="17906"/>
          <a:stretch/>
        </p:blipFill>
        <p:spPr>
          <a:xfrm>
            <a:off x="8331119" y="5151081"/>
            <a:ext cx="3714733" cy="1441160"/>
          </a:xfrm>
          <a:prstGeom prst="rect">
            <a:avLst/>
          </a:prstGeom>
        </p:spPr>
      </p:pic>
    </p:spTree>
    <p:extLst>
      <p:ext uri="{BB962C8B-B14F-4D97-AF65-F5344CB8AC3E}">
        <p14:creationId xmlns:p14="http://schemas.microsoft.com/office/powerpoint/2010/main" val="18379851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536225" y="377826"/>
            <a:ext cx="11074400" cy="1846263"/>
          </a:xfrm>
        </p:spPr>
        <p:txBody>
          <a:bodyPr/>
          <a:lstStyle/>
          <a:p>
            <a:pPr>
              <a:defRPr/>
            </a:pPr>
            <a:r>
              <a:rPr lang="en-US" b="1" dirty="0" smtClean="0">
                <a:solidFill>
                  <a:srgbClr val="FF5050"/>
                </a:solidFill>
              </a:rPr>
              <a:t>PRE-EXISTING CONDITIONS (PECs) AND MORTALITY IN ELDERLY PATIENTS</a:t>
            </a:r>
            <a:endParaRPr lang="en-US" b="1" dirty="0" smtClean="0">
              <a:solidFill>
                <a:srgbClr val="FF3300"/>
              </a:solidFill>
            </a:endParaRPr>
          </a:p>
        </p:txBody>
      </p:sp>
      <p:sp>
        <p:nvSpPr>
          <p:cNvPr id="14339" name="Rectangle 3"/>
          <p:cNvSpPr>
            <a:spLocks noGrp="1" noChangeArrowheads="1"/>
          </p:cNvSpPr>
          <p:nvPr>
            <p:ph type="body" idx="1"/>
          </p:nvPr>
        </p:nvSpPr>
        <p:spPr>
          <a:xfrm>
            <a:off x="2624669" y="2408240"/>
            <a:ext cx="6903155" cy="4326691"/>
          </a:xfrm>
          <a:noFill/>
        </p:spPr>
        <p:txBody>
          <a:bodyPr>
            <a:normAutofit/>
          </a:bodyPr>
          <a:lstStyle/>
          <a:p>
            <a:pPr>
              <a:buFontTx/>
              <a:buNone/>
            </a:pPr>
            <a:r>
              <a:rPr lang="en-US" altLang="en-US" b="1" dirty="0" smtClean="0">
                <a:solidFill>
                  <a:srgbClr val="FF0000"/>
                </a:solidFill>
              </a:rPr>
              <a:t>Liver Disease		OR 5.11</a:t>
            </a:r>
          </a:p>
          <a:p>
            <a:pPr>
              <a:buFontTx/>
              <a:buNone/>
            </a:pPr>
            <a:r>
              <a:rPr lang="en-US" altLang="en-US" b="1" dirty="0" smtClean="0">
                <a:solidFill>
                  <a:srgbClr val="FF0000"/>
                </a:solidFill>
              </a:rPr>
              <a:t>Renal Failure		OR 3.12</a:t>
            </a:r>
          </a:p>
          <a:p>
            <a:pPr>
              <a:buFontTx/>
              <a:buNone/>
            </a:pPr>
            <a:r>
              <a:rPr lang="en-US" altLang="en-US" b="1" dirty="0" smtClean="0"/>
              <a:t>Cancer			OR 1.84</a:t>
            </a:r>
          </a:p>
          <a:p>
            <a:pPr>
              <a:buFontTx/>
              <a:buNone/>
            </a:pPr>
            <a:r>
              <a:rPr lang="en-US" altLang="en-US" b="1" dirty="0" smtClean="0"/>
              <a:t>CHF				OR 1.74</a:t>
            </a:r>
          </a:p>
          <a:p>
            <a:pPr>
              <a:buFontTx/>
              <a:buNone/>
            </a:pPr>
            <a:r>
              <a:rPr lang="en-US" altLang="en-US" b="1" dirty="0" smtClean="0"/>
              <a:t>Steroids			OR 1.59</a:t>
            </a:r>
          </a:p>
          <a:p>
            <a:pPr>
              <a:buFontTx/>
              <a:buNone/>
            </a:pPr>
            <a:r>
              <a:rPr lang="en-US" altLang="en-US" b="1" dirty="0" smtClean="0"/>
              <a:t>COPD			</a:t>
            </a:r>
            <a:r>
              <a:rPr lang="en-US" altLang="en-US" b="1" dirty="0" smtClean="0"/>
              <a:t>	OR </a:t>
            </a:r>
            <a:r>
              <a:rPr lang="en-US" altLang="en-US" b="1" dirty="0" smtClean="0"/>
              <a:t>1.49</a:t>
            </a:r>
          </a:p>
          <a:p>
            <a:pPr>
              <a:spcBef>
                <a:spcPct val="0"/>
              </a:spcBef>
              <a:buFontTx/>
              <a:buNone/>
            </a:pPr>
            <a:r>
              <a:rPr lang="en-US" altLang="en-US" sz="2000" b="1" dirty="0" smtClean="0">
                <a:solidFill>
                  <a:schemeClr val="tx2"/>
                </a:solidFill>
              </a:rPr>
              <a:t>		</a:t>
            </a:r>
            <a:endParaRPr lang="en-US" altLang="en-US" sz="2000" b="1" dirty="0" smtClean="0">
              <a:solidFill>
                <a:schemeClr val="tx2"/>
              </a:solidFill>
            </a:endParaRPr>
          </a:p>
          <a:p>
            <a:pPr>
              <a:spcBef>
                <a:spcPct val="0"/>
              </a:spcBef>
              <a:buFontTx/>
              <a:buNone/>
            </a:pPr>
            <a:endParaRPr lang="en-US" altLang="en-US" sz="2000" b="1" dirty="0">
              <a:solidFill>
                <a:schemeClr val="tx2"/>
              </a:solidFill>
            </a:endParaRPr>
          </a:p>
          <a:p>
            <a:pPr>
              <a:spcBef>
                <a:spcPct val="0"/>
              </a:spcBef>
              <a:buFontTx/>
              <a:buNone/>
            </a:pPr>
            <a:endParaRPr lang="en-US" altLang="en-US" sz="2000" b="1" dirty="0" smtClean="0">
              <a:solidFill>
                <a:schemeClr val="tx2"/>
              </a:solidFill>
            </a:endParaRPr>
          </a:p>
          <a:p>
            <a:pPr>
              <a:spcBef>
                <a:spcPct val="0"/>
              </a:spcBef>
              <a:buFontTx/>
              <a:buNone/>
            </a:pPr>
            <a:r>
              <a:rPr lang="en-US" altLang="en-US" sz="2000" b="1" dirty="0" smtClean="0">
                <a:solidFill>
                  <a:schemeClr val="tx2"/>
                </a:solidFill>
              </a:rPr>
              <a:t>Grossman</a:t>
            </a:r>
            <a:r>
              <a:rPr lang="en-US" altLang="en-US" sz="2000" b="1" dirty="0" smtClean="0">
                <a:solidFill>
                  <a:schemeClr val="tx2"/>
                </a:solidFill>
              </a:rPr>
              <a:t>, J Trauma 2002; 52:242</a:t>
            </a:r>
          </a:p>
        </p:txBody>
      </p:sp>
    </p:spTree>
    <p:extLst>
      <p:ext uri="{BB962C8B-B14F-4D97-AF65-F5344CB8AC3E}">
        <p14:creationId xmlns:p14="http://schemas.microsoft.com/office/powerpoint/2010/main" val="3653374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4"/>
          <p:cNvSpPr>
            <a:spLocks noGrp="1"/>
          </p:cNvSpPr>
          <p:nvPr>
            <p:ph type="ftr" sz="quarter" idx="11"/>
          </p:nvPr>
        </p:nvSpPr>
        <p:spPr>
          <a:xfrm>
            <a:off x="7284929" y="6324606"/>
            <a:ext cx="4642338" cy="365125"/>
          </a:xfrm>
        </p:spPr>
        <p:txBody>
          <a:bodyPr/>
          <a:lstStyle/>
          <a:p>
            <a:r>
              <a:rPr lang="en-US" altLang="en-US" sz="1600" b="1" dirty="0" err="1">
                <a:solidFill>
                  <a:srgbClr val="000000"/>
                </a:solidFill>
              </a:rPr>
              <a:t>Etzioni</a:t>
            </a:r>
            <a:r>
              <a:rPr lang="en-US" altLang="en-US" sz="1600" b="1" dirty="0">
                <a:solidFill>
                  <a:srgbClr val="000000"/>
                </a:solidFill>
              </a:rPr>
              <a:t> et al. Ann </a:t>
            </a:r>
            <a:r>
              <a:rPr lang="en-US" altLang="en-US" sz="1600" b="1" dirty="0" err="1">
                <a:solidFill>
                  <a:srgbClr val="000000"/>
                </a:solidFill>
              </a:rPr>
              <a:t>Surg</a:t>
            </a:r>
            <a:r>
              <a:rPr lang="en-US" altLang="en-US" sz="1600" b="1" dirty="0">
                <a:solidFill>
                  <a:srgbClr val="000000"/>
                </a:solidFill>
              </a:rPr>
              <a:t> 2003; 238:170-177</a:t>
            </a:r>
          </a:p>
        </p:txBody>
      </p:sp>
      <p:sp>
        <p:nvSpPr>
          <p:cNvPr id="368642" name="Rectangle 2"/>
          <p:cNvSpPr>
            <a:spLocks noGrp="1" noChangeArrowheads="1"/>
          </p:cNvSpPr>
          <p:nvPr>
            <p:ph type="title"/>
          </p:nvPr>
        </p:nvSpPr>
        <p:spPr>
          <a:xfrm>
            <a:off x="267397" y="0"/>
            <a:ext cx="10515600" cy="1084438"/>
          </a:xfrm>
        </p:spPr>
        <p:txBody>
          <a:bodyPr/>
          <a:lstStyle/>
          <a:p>
            <a:r>
              <a:rPr lang="en-US" altLang="en-US" sz="4000" b="1" dirty="0" smtClean="0"/>
              <a:t>Population </a:t>
            </a:r>
            <a:r>
              <a:rPr lang="en-US" altLang="en-US" sz="4000" b="1" dirty="0"/>
              <a:t>Demographics</a:t>
            </a:r>
          </a:p>
        </p:txBody>
      </p:sp>
      <p:grpSp>
        <p:nvGrpSpPr>
          <p:cNvPr id="368648" name="Group 8"/>
          <p:cNvGrpSpPr>
            <a:grpSpLocks/>
          </p:cNvGrpSpPr>
          <p:nvPr/>
        </p:nvGrpSpPr>
        <p:grpSpPr bwMode="auto">
          <a:xfrm>
            <a:off x="-1481" y="770521"/>
            <a:ext cx="12193481" cy="5917280"/>
            <a:chOff x="168" y="1239"/>
            <a:chExt cx="5155" cy="3114"/>
          </a:xfrm>
        </p:grpSpPr>
        <p:graphicFrame>
          <p:nvGraphicFramePr>
            <p:cNvPr id="5" name="Object 9"/>
            <p:cNvGraphicFramePr>
              <a:graphicFrameLocks noChangeAspect="1"/>
            </p:cNvGraphicFramePr>
            <p:nvPr>
              <p:extLst>
                <p:ext uri="{D42A27DB-BD31-4B8C-83A1-F6EECF244321}">
                  <p14:modId xmlns:p14="http://schemas.microsoft.com/office/powerpoint/2010/main" val="200166891"/>
                </p:ext>
              </p:extLst>
            </p:nvPr>
          </p:nvGraphicFramePr>
          <p:xfrm>
            <a:off x="258" y="1239"/>
            <a:ext cx="5022" cy="2861"/>
          </p:xfrm>
          <a:graphic>
            <a:graphicData uri="http://schemas.openxmlformats.org/drawingml/2006/chart">
              <c:chart xmlns:c="http://schemas.openxmlformats.org/drawingml/2006/chart" xmlns:r="http://schemas.openxmlformats.org/officeDocument/2006/relationships" r:id="rId3"/>
            </a:graphicData>
          </a:graphic>
        </p:graphicFrame>
        <p:sp>
          <p:nvSpPr>
            <p:cNvPr id="368650" name="Text Box 10"/>
            <p:cNvSpPr txBox="1">
              <a:spLocks noChangeArrowheads="1"/>
            </p:cNvSpPr>
            <p:nvPr/>
          </p:nvSpPr>
          <p:spPr bwMode="auto">
            <a:xfrm>
              <a:off x="1145" y="4078"/>
              <a:ext cx="3718" cy="2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fontAlgn="auto" hangingPunct="1">
                <a:spcBef>
                  <a:spcPct val="50000"/>
                </a:spcBef>
                <a:spcAft>
                  <a:spcPts val="0"/>
                </a:spcAft>
              </a:pPr>
              <a:r>
                <a:rPr lang="en-US" altLang="en-US" sz="2800" b="1" dirty="0">
                  <a:solidFill>
                    <a:srgbClr val="000000"/>
                  </a:solidFill>
                  <a:latin typeface="Tw Cen MT"/>
                  <a:cs typeface="Arial" charset="0"/>
                </a:rPr>
                <a:t>Year</a:t>
              </a:r>
            </a:p>
          </p:txBody>
        </p:sp>
        <p:sp>
          <p:nvSpPr>
            <p:cNvPr id="368651" name="Text Box 11"/>
            <p:cNvSpPr txBox="1">
              <a:spLocks noChangeArrowheads="1"/>
            </p:cNvSpPr>
            <p:nvPr/>
          </p:nvSpPr>
          <p:spPr bwMode="auto">
            <a:xfrm rot="16200000">
              <a:off x="-322" y="2266"/>
              <a:ext cx="1246" cy="26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fontAlgn="auto" hangingPunct="1">
                <a:spcBef>
                  <a:spcPct val="50000"/>
                </a:spcBef>
                <a:spcAft>
                  <a:spcPts val="0"/>
                </a:spcAft>
              </a:pPr>
              <a:r>
                <a:rPr lang="en-US" altLang="en-US" sz="3200" b="1" dirty="0">
                  <a:solidFill>
                    <a:srgbClr val="000000"/>
                  </a:solidFill>
                  <a:latin typeface="Tw Cen MT"/>
                  <a:cs typeface="Arial" charset="0"/>
                </a:rPr>
                <a:t>Population</a:t>
              </a:r>
            </a:p>
          </p:txBody>
        </p:sp>
        <p:sp>
          <p:nvSpPr>
            <p:cNvPr id="368652" name="Text Box 12"/>
            <p:cNvSpPr txBox="1">
              <a:spLocks noChangeArrowheads="1"/>
            </p:cNvSpPr>
            <p:nvPr/>
          </p:nvSpPr>
          <p:spPr bwMode="auto">
            <a:xfrm>
              <a:off x="1400" y="1286"/>
              <a:ext cx="3128" cy="3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fontAlgn="auto" hangingPunct="1">
                <a:lnSpc>
                  <a:spcPct val="90000"/>
                </a:lnSpc>
                <a:spcBef>
                  <a:spcPct val="50000"/>
                </a:spcBef>
                <a:spcAft>
                  <a:spcPts val="0"/>
                </a:spcAft>
              </a:pPr>
              <a:r>
                <a:rPr lang="en-US" altLang="en-US" sz="2000" b="1" dirty="0">
                  <a:solidFill>
                    <a:srgbClr val="000000"/>
                  </a:solidFill>
                  <a:latin typeface="Tw Cen MT"/>
                  <a:cs typeface="Arial" charset="0"/>
                </a:rPr>
                <a:t>Increase in the Number of Persons </a:t>
              </a:r>
            </a:p>
            <a:p>
              <a:pPr algn="ctr" eaLnBrk="1" fontAlgn="auto" hangingPunct="1">
                <a:lnSpc>
                  <a:spcPct val="90000"/>
                </a:lnSpc>
                <a:spcBef>
                  <a:spcPts val="0"/>
                </a:spcBef>
                <a:spcAft>
                  <a:spcPts val="0"/>
                </a:spcAft>
              </a:pPr>
              <a:r>
                <a:rPr lang="en-US" altLang="en-US" sz="2000" b="1" dirty="0">
                  <a:solidFill>
                    <a:srgbClr val="000000"/>
                  </a:solidFill>
                  <a:latin typeface="Tw Cen MT"/>
                  <a:cs typeface="Arial" charset="0"/>
                </a:rPr>
                <a:t>Aged 65+ Years in the United States</a:t>
              </a:r>
            </a:p>
          </p:txBody>
        </p:sp>
        <p:grpSp>
          <p:nvGrpSpPr>
            <p:cNvPr id="368653" name="Group 13"/>
            <p:cNvGrpSpPr>
              <a:grpSpLocks/>
            </p:cNvGrpSpPr>
            <p:nvPr/>
          </p:nvGrpSpPr>
          <p:grpSpPr bwMode="auto">
            <a:xfrm>
              <a:off x="1188" y="1842"/>
              <a:ext cx="1776" cy="408"/>
              <a:chOff x="1344" y="2016"/>
              <a:chExt cx="1776" cy="408"/>
            </a:xfrm>
          </p:grpSpPr>
          <p:grpSp>
            <p:nvGrpSpPr>
              <p:cNvPr id="368654" name="Group 14"/>
              <p:cNvGrpSpPr>
                <a:grpSpLocks/>
              </p:cNvGrpSpPr>
              <p:nvPr/>
            </p:nvGrpSpPr>
            <p:grpSpPr bwMode="auto">
              <a:xfrm>
                <a:off x="1344" y="2267"/>
                <a:ext cx="210" cy="78"/>
                <a:chOff x="1270" y="2091"/>
                <a:chExt cx="294" cy="114"/>
              </a:xfrm>
            </p:grpSpPr>
            <p:sp>
              <p:nvSpPr>
                <p:cNvPr id="368655" name="Line 15"/>
                <p:cNvSpPr>
                  <a:spLocks noChangeShapeType="1"/>
                </p:cNvSpPr>
                <p:nvPr/>
              </p:nvSpPr>
              <p:spPr bwMode="auto">
                <a:xfrm>
                  <a:off x="1270" y="2140"/>
                  <a:ext cx="294"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pPr>
                  <a:endParaRPr lang="en-US" sz="1400">
                    <a:solidFill>
                      <a:srgbClr val="000000"/>
                    </a:solidFill>
                    <a:latin typeface="Tw Cen MT"/>
                  </a:endParaRPr>
                </a:p>
              </p:txBody>
            </p:sp>
            <p:sp>
              <p:nvSpPr>
                <p:cNvPr id="368656" name="Rectangle 16"/>
                <p:cNvSpPr>
                  <a:spLocks noChangeArrowheads="1"/>
                </p:cNvSpPr>
                <p:nvPr/>
              </p:nvSpPr>
              <p:spPr bwMode="auto">
                <a:xfrm>
                  <a:off x="1385" y="2091"/>
                  <a:ext cx="108" cy="114"/>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fontAlgn="auto" hangingPunct="1">
                    <a:spcBef>
                      <a:spcPts val="0"/>
                    </a:spcBef>
                    <a:spcAft>
                      <a:spcPts val="0"/>
                    </a:spcAft>
                  </a:pPr>
                  <a:endParaRPr lang="en-US" sz="1400">
                    <a:solidFill>
                      <a:srgbClr val="000000"/>
                    </a:solidFill>
                    <a:latin typeface="Tw Cen MT"/>
                  </a:endParaRPr>
                </a:p>
              </p:txBody>
            </p:sp>
          </p:grpSp>
          <p:sp>
            <p:nvSpPr>
              <p:cNvPr id="368657" name="Rectangle 17"/>
              <p:cNvSpPr>
                <a:spLocks noChangeArrowheads="1"/>
              </p:cNvSpPr>
              <p:nvPr/>
            </p:nvSpPr>
            <p:spPr bwMode="auto">
              <a:xfrm>
                <a:off x="1347" y="2098"/>
                <a:ext cx="216" cy="72"/>
              </a:xfrm>
              <a:prstGeom prst="rect">
                <a:avLst/>
              </a:prstGeom>
              <a:solidFill>
                <a:schemeClr val="folHlink"/>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fontAlgn="auto" hangingPunct="1">
                  <a:spcBef>
                    <a:spcPts val="0"/>
                  </a:spcBef>
                  <a:spcAft>
                    <a:spcPts val="0"/>
                  </a:spcAft>
                </a:pPr>
                <a:endParaRPr lang="en-US" sz="1400">
                  <a:solidFill>
                    <a:srgbClr val="000000"/>
                  </a:solidFill>
                  <a:latin typeface="Tw Cen MT"/>
                </a:endParaRPr>
              </a:p>
            </p:txBody>
          </p:sp>
          <p:sp>
            <p:nvSpPr>
              <p:cNvPr id="368658" name="Text Box 18"/>
              <p:cNvSpPr txBox="1">
                <a:spLocks noChangeArrowheads="1"/>
              </p:cNvSpPr>
              <p:nvPr/>
            </p:nvSpPr>
            <p:spPr bwMode="auto">
              <a:xfrm>
                <a:off x="1560" y="2016"/>
                <a:ext cx="1560" cy="408"/>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fontAlgn="auto" hangingPunct="1">
                  <a:lnSpc>
                    <a:spcPct val="90000"/>
                  </a:lnSpc>
                  <a:spcBef>
                    <a:spcPct val="40000"/>
                  </a:spcBef>
                  <a:spcAft>
                    <a:spcPts val="0"/>
                  </a:spcAft>
                </a:pPr>
                <a:r>
                  <a:rPr lang="en-US" altLang="en-US" sz="2000" b="1" dirty="0">
                    <a:solidFill>
                      <a:srgbClr val="000000"/>
                    </a:solidFill>
                    <a:latin typeface="Tw Cen MT"/>
                    <a:cs typeface="Arial" charset="0"/>
                  </a:rPr>
                  <a:t>Number (millions)</a:t>
                </a:r>
              </a:p>
              <a:p>
                <a:pPr eaLnBrk="1" fontAlgn="auto" hangingPunct="1">
                  <a:lnSpc>
                    <a:spcPct val="90000"/>
                  </a:lnSpc>
                  <a:spcBef>
                    <a:spcPct val="40000"/>
                  </a:spcBef>
                  <a:spcAft>
                    <a:spcPts val="0"/>
                  </a:spcAft>
                </a:pPr>
                <a:r>
                  <a:rPr lang="en-US" altLang="en-US" sz="2000" b="1" dirty="0">
                    <a:solidFill>
                      <a:srgbClr val="000000"/>
                    </a:solidFill>
                    <a:latin typeface="Tw Cen MT"/>
                    <a:cs typeface="Arial" charset="0"/>
                  </a:rPr>
                  <a:t>Percent of population</a:t>
                </a:r>
              </a:p>
            </p:txBody>
          </p:sp>
        </p:grpSp>
        <p:sp>
          <p:nvSpPr>
            <p:cNvPr id="368659" name="Text Box 19"/>
            <p:cNvSpPr txBox="1">
              <a:spLocks noChangeArrowheads="1"/>
            </p:cNvSpPr>
            <p:nvPr/>
          </p:nvSpPr>
          <p:spPr bwMode="auto">
            <a:xfrm>
              <a:off x="792" y="3265"/>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dirty="0">
                  <a:solidFill>
                    <a:srgbClr val="000000"/>
                  </a:solidFill>
                  <a:latin typeface="Tw Cen MT"/>
                  <a:cs typeface="Arial" charset="0"/>
                </a:rPr>
                <a:t>3 </a:t>
              </a:r>
            </a:p>
            <a:p>
              <a:pPr algn="ctr" eaLnBrk="1" fontAlgn="auto" hangingPunct="1">
                <a:lnSpc>
                  <a:spcPct val="90000"/>
                </a:lnSpc>
                <a:spcBef>
                  <a:spcPct val="15000"/>
                </a:spcBef>
                <a:spcAft>
                  <a:spcPts val="0"/>
                </a:spcAft>
              </a:pPr>
              <a:r>
                <a:rPr lang="en-US" altLang="en-US" sz="1400" b="1" dirty="0">
                  <a:solidFill>
                    <a:srgbClr val="000000"/>
                  </a:solidFill>
                  <a:latin typeface="Tw Cen MT"/>
                  <a:cs typeface="Arial" charset="0"/>
                </a:rPr>
                <a:t>(4%)</a:t>
              </a:r>
            </a:p>
          </p:txBody>
        </p:sp>
        <p:sp>
          <p:nvSpPr>
            <p:cNvPr id="368660" name="Text Box 20"/>
            <p:cNvSpPr txBox="1">
              <a:spLocks noChangeArrowheads="1"/>
            </p:cNvSpPr>
            <p:nvPr/>
          </p:nvSpPr>
          <p:spPr bwMode="auto">
            <a:xfrm>
              <a:off x="1428" y="3247"/>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5 </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(5%)</a:t>
              </a:r>
            </a:p>
          </p:txBody>
        </p:sp>
        <p:sp>
          <p:nvSpPr>
            <p:cNvPr id="368661" name="Text Box 21"/>
            <p:cNvSpPr txBox="1">
              <a:spLocks noChangeArrowheads="1"/>
            </p:cNvSpPr>
            <p:nvPr/>
          </p:nvSpPr>
          <p:spPr bwMode="auto">
            <a:xfrm>
              <a:off x="2047" y="3181"/>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9 </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(7%)</a:t>
              </a:r>
            </a:p>
          </p:txBody>
        </p:sp>
        <p:sp>
          <p:nvSpPr>
            <p:cNvPr id="368662" name="Text Box 22"/>
            <p:cNvSpPr txBox="1">
              <a:spLocks noChangeArrowheads="1"/>
            </p:cNvSpPr>
            <p:nvPr/>
          </p:nvSpPr>
          <p:spPr bwMode="auto">
            <a:xfrm>
              <a:off x="2686" y="2961"/>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17</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(9%)</a:t>
              </a:r>
            </a:p>
          </p:txBody>
        </p:sp>
        <p:sp>
          <p:nvSpPr>
            <p:cNvPr id="368663" name="Text Box 23"/>
            <p:cNvSpPr txBox="1">
              <a:spLocks noChangeArrowheads="1"/>
            </p:cNvSpPr>
            <p:nvPr/>
          </p:nvSpPr>
          <p:spPr bwMode="auto">
            <a:xfrm>
              <a:off x="3310" y="2693"/>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26</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(11%)</a:t>
              </a:r>
            </a:p>
          </p:txBody>
        </p:sp>
        <p:sp>
          <p:nvSpPr>
            <p:cNvPr id="368664" name="Text Box 24"/>
            <p:cNvSpPr txBox="1">
              <a:spLocks noChangeArrowheads="1"/>
            </p:cNvSpPr>
            <p:nvPr/>
          </p:nvSpPr>
          <p:spPr bwMode="auto">
            <a:xfrm>
              <a:off x="3607" y="2527"/>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31</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(13%)</a:t>
              </a:r>
            </a:p>
          </p:txBody>
        </p:sp>
        <p:sp>
          <p:nvSpPr>
            <p:cNvPr id="368665" name="Text Box 25"/>
            <p:cNvSpPr txBox="1">
              <a:spLocks noChangeArrowheads="1"/>
            </p:cNvSpPr>
            <p:nvPr/>
          </p:nvSpPr>
          <p:spPr bwMode="auto">
            <a:xfrm>
              <a:off x="3918" y="2425"/>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35</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(12%)</a:t>
              </a:r>
            </a:p>
          </p:txBody>
        </p:sp>
        <p:sp>
          <p:nvSpPr>
            <p:cNvPr id="368666" name="Text Box 26"/>
            <p:cNvSpPr txBox="1">
              <a:spLocks noChangeArrowheads="1"/>
            </p:cNvSpPr>
            <p:nvPr/>
          </p:nvSpPr>
          <p:spPr bwMode="auto">
            <a:xfrm>
              <a:off x="4259" y="2265"/>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40</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(13%)</a:t>
              </a:r>
            </a:p>
          </p:txBody>
        </p:sp>
        <p:sp>
          <p:nvSpPr>
            <p:cNvPr id="368667" name="Text Box 27"/>
            <p:cNvSpPr txBox="1">
              <a:spLocks noChangeArrowheads="1"/>
            </p:cNvSpPr>
            <p:nvPr/>
          </p:nvSpPr>
          <p:spPr bwMode="auto">
            <a:xfrm>
              <a:off x="4591" y="1846"/>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55</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(17%)</a:t>
              </a:r>
            </a:p>
          </p:txBody>
        </p:sp>
        <p:sp>
          <p:nvSpPr>
            <p:cNvPr id="368668" name="Text Box 28"/>
            <p:cNvSpPr txBox="1">
              <a:spLocks noChangeArrowheads="1"/>
            </p:cNvSpPr>
            <p:nvPr/>
          </p:nvSpPr>
          <p:spPr bwMode="auto">
            <a:xfrm>
              <a:off x="4879" y="1330"/>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72</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(20%)</a:t>
              </a:r>
            </a:p>
          </p:txBody>
        </p:sp>
        <p:sp>
          <p:nvSpPr>
            <p:cNvPr id="368669" name="Text Box 29"/>
            <p:cNvSpPr txBox="1">
              <a:spLocks noChangeArrowheads="1"/>
            </p:cNvSpPr>
            <p:nvPr/>
          </p:nvSpPr>
          <p:spPr bwMode="auto">
            <a:xfrm>
              <a:off x="1108" y="3263"/>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4 </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(4%)</a:t>
              </a:r>
            </a:p>
          </p:txBody>
        </p:sp>
        <p:sp>
          <p:nvSpPr>
            <p:cNvPr id="368670" name="Text Box 30"/>
            <p:cNvSpPr txBox="1">
              <a:spLocks noChangeArrowheads="1"/>
            </p:cNvSpPr>
            <p:nvPr/>
          </p:nvSpPr>
          <p:spPr bwMode="auto">
            <a:xfrm>
              <a:off x="1734" y="3227"/>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7 </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(5%)</a:t>
              </a:r>
            </a:p>
          </p:txBody>
        </p:sp>
        <p:sp>
          <p:nvSpPr>
            <p:cNvPr id="368671" name="Text Box 31"/>
            <p:cNvSpPr txBox="1">
              <a:spLocks noChangeArrowheads="1"/>
            </p:cNvSpPr>
            <p:nvPr/>
          </p:nvSpPr>
          <p:spPr bwMode="auto">
            <a:xfrm>
              <a:off x="2356" y="3064"/>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12</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(8%)</a:t>
              </a:r>
            </a:p>
          </p:txBody>
        </p:sp>
        <p:sp>
          <p:nvSpPr>
            <p:cNvPr id="368672" name="Text Box 32"/>
            <p:cNvSpPr txBox="1">
              <a:spLocks noChangeArrowheads="1"/>
            </p:cNvSpPr>
            <p:nvPr/>
          </p:nvSpPr>
          <p:spPr bwMode="auto">
            <a:xfrm>
              <a:off x="3005" y="2846"/>
              <a:ext cx="444" cy="295"/>
            </a:xfrm>
            <a:prstGeom prst="rect">
              <a:avLst/>
            </a:prstGeom>
            <a:noFill/>
            <a:ln>
              <a:noFill/>
            </a:ln>
            <a:effectLst/>
            <a:extLst>
              <a:ext uri="{909E8E84-426E-40dd-AFC4-6F175D3DCCD1}">
                <a14:hiddenFill xmlns:a14="http://schemas.microsoft.com/office/drawing/2010/main">
                  <a:solidFill>
                    <a:srgbClr val="E7D76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20 </a:t>
              </a:r>
            </a:p>
            <a:p>
              <a:pPr algn="ctr" eaLnBrk="1" fontAlgn="auto" hangingPunct="1">
                <a:lnSpc>
                  <a:spcPct val="90000"/>
                </a:lnSpc>
                <a:spcBef>
                  <a:spcPct val="15000"/>
                </a:spcBef>
                <a:spcAft>
                  <a:spcPts val="0"/>
                </a:spcAft>
              </a:pPr>
              <a:r>
                <a:rPr lang="en-US" altLang="en-US" sz="1400" b="1">
                  <a:solidFill>
                    <a:srgbClr val="000000"/>
                  </a:solidFill>
                  <a:latin typeface="Tw Cen MT"/>
                  <a:cs typeface="Arial" charset="0"/>
                </a:rPr>
                <a:t>(10%)</a:t>
              </a:r>
            </a:p>
          </p:txBody>
        </p:sp>
      </p:grpSp>
      <p:sp>
        <p:nvSpPr>
          <p:cNvPr id="2" name="AutoShape 5" descr="data:image/jpeg;base64,/9j/4AAQSkZJRgABAQAAAQABAAD/2wCEAAkGBxISERIUExQVFRUUFhgYGBgXGBcaHRkbIBohFx4dGCIbHCggHhsoHRcYITEiJSorLy4uFx8zODMsNygtLisBCgoKDg0OGxAQGzImICQtNzQyMDQ0MjQsNDQsLSwsLC80Mi83NDQsMjQwLCwsNCwsLCwsLCwsLCwsLDQsLCwsLP/AABEIAHcBpwMBEQACEQEDEQH/xAAbAAEAAgMBAQAAAAAAAAAAAAAABQYCAwQBB//EAEcQAAIBAgMEBwUEBwUHBQAAAAECAwARBBIhBQYxQQcTIlFhcbEyNHKBkRQzc6EjUmKCssHCNUKDs9EVQ1OSk9LhFhdEY6L/xAAaAQEAAwEBAQAAAAAAAAAAAAAAAgMEAQUG/8QAOBEAAgECBAEJBwQCAwEBAAAAAAECAxEEEiExBRMyQVFhcYGxwRQzNJGh0fAiI0LhUvEVJJKicv/aAAwDAQACEQMRAD8A+40AoBQCgFAKAUAoBQCgFAKAUBrxD5UYjiAT9BXUruxyTsmzKNrgHvAo9wtjKuHRQCgFAKAUAoBQCgFAKAUAoBQCgFAKAUAoBQCgFAKAUAoBQCgFAKAUAoBQCgFAKAUAoBQCgFAKA5sbj4oReWREHLMwF/K/GpwpynpFXK6lWFNXm0iEn35wK8JC3wo38wBWhYGs+gyS4nhl/K/gzQOkHB//AGj9z/zUv+PrdhX/AMth+35HdhN8MFIbCZVP7YKfmwA/Oq5YOtH+JdDiGGntL56eZNxuGAIIIPAg3BrO1bc2Jp6oyrh0UAoBQCgNOM+7f4W9KlHnIjPmszg9lfIelce51bGdcOigFAKAUAoBQCgFAKAUAoBQCgFAKAUAoBQCgFAKAUAoBQCgFAKAUAoBQCgFAKAUAoBQCgFAKArm2sXjpSY8JHkAJDTSWXX9gHW37VvLka10oUY/qqu/YvX7GCvPETeWirdr9F62KvL0f4uQlpJo2Y8SWdj9StbFxClHSMXbwPNlwmvN5pzTfiR+N3ExsYuFSQfsNr9GA/KrYY+jLfQz1OFYiKurPu/srcsTIxVlKsOIYEEeYNbE01dHnyi4uzVmYV04d+ytsT4ZrwyFe9eKnzB0+fGqqtGFRWki+hiatF3g/sfTd1d7o8XZHtHN+rybxT/Tj514+JwkqWq1R9Hg+IQr/pekur7FmrGegKAUAoDTjPu3+FvSpR5yIz5rM4PZXyHpXHudWxnXDooBQC9AL0AoBQCgFAKAUAoBQCgFAKAUAoBQCgFAKA8JoAGB50B7QHmYUB7QCgF6AXoBQCgFAKAUAoBQCgFAcO1NsQYcXmkVO4HUnyA1NWU6M6jtFXKa2Ip0lebsQv8A6rkk92wk0o5M1o1PkTf+VaPZYx95NL6sy+3Sn7qm327IHEbWfhFhoR+2xYj5qSKZcKt22czY2W0Yrv18jmeLaX97HYePwVUP8S3qaeH6KbZBwxb3qxXh9yM2pu7LiSpmx2Hdl0Byxqbd11sSPOrqeIjT5tNr5metgp1mnOqn4L0OBuj+c+xNA/7zD0U1b/yEOlMzvhFT+MkzixW5OOT/AHQcd6Mp/IkH8qsjjaL6bFM+GYmPRfuZDT4aaBhnR4mBuCQym45i/wDKtClCa0dzHKnUpP8AUmmfV9y94ftcNn+9jsH/AGhyYefPx+VeHi8PyUtNmfT4DF+0Q15y3+5Yqym8UAoDTjPu3+FvSpR5yIz5rM4PZXyHpXHudWxnXDooBQFX3i2HCsGMmZQ0jK7hjxWyAADXllrZQryc4QW39nn4rDQVOpNrWzf0ODdDYcU2ChcqBKHLCTibrLcc9dFtVuKrShWaW3V3oowOHhUw8ZNa337mSnSBApwMrEDMmUqea3dQbeY0qnBNqsl1/Y0cTivZ5PpX3RF7DxEA2esbQStnS7kQSMGbjmzBbG1hrfSw7qurRny2ZSWj60Z8PUpezKLi9Vr+l79d7HvRbCpglkIBfrCubnlyobeVzenEW86j0W+5zg6TpOT3v6I5+kyBFbDOFszMQxHFgMtgbcalw+TakiPFopOEut6ktgIsIcVEIYXidVeTMY3juABHlIdRmH6S+nDKO+qJuqqbzO623v29HcaqcaLqxUItNXezXZ077lorGegUrpSiX7PG4HbEoXNzylWNvK4B+Vehw5vlGui32PI4wrUlJb39GWDDbPiOEWMouQxglbaXte/nfW/fWWVSXK5r63N8aUORUbaWNW5+HRcHAVUAvGrMf1mI1J7zUsVJurK/QyOCilQjZboqGO2fPBNiMVhNBBNlaMDTJ1aMdOa9o3HLQjhpuhUhOEadTpW/bdnl1aNSlUlWo/xe3Rayf58yVXF4bHS4GUIpZndZFPEWiZgG7xcXB/8AIqnJUoRnG/d80aVUpYmVOaXS0/k3Yld+YFbBTEgEoMynmDcaiqMHJqskuk0cQinh5N9Br3FwqfYYzlF5A2c/rdojtd+mlSxknyz7CPDoR9ni7b7lfOCjwe1owygwzfd31CMSLZb8w4A8A4rVnlWwzs9Vv2/i8jE6ccPjVdfplt2P/fmT+zNnRTYufEZFyowjTT2nU3eTuvmOUH9g1lqVJQpRp331fjsvXxN1KlCdaVW22i71u/np4EFv5BGuMwZy6SMOsCgkuA6jUDVjYkd5rTg5SdKavtt9TDxKMY16btu9e3VfMndjxYU4n9DE8TJGSbo8eYMbWKuATbLe9Zqrqcn+p3u+83UY0eV/RFppdTW/f3HP0kYVDg2cqC6MgVragFgCAe6pYCTVW19CrisIug5Nar7lZ2l1LwYGLCqBjCI7lBka3V63bQElrG9+R+eynnU5yqczXt6TzquSVKlCiv3NNtHt1n0aeKU4dlDATGIgNyz5bX/5ta8mLjnu1pf6HvyU3TaT/VbftsfONn4iBB9mxsHUyg3GIt2r5rgueJF9L3II7uNetUjN/uUpXXUeDSqU4/s4iOWX+XT4/lj6FvDAr4WcMAwEbsL8iFJBHiDXl0JNVI26z3MTFSpST6iA6MoV+ytJYZ2dgW5kC1h5eFauIN8pbosYuExXIZulsx3q2FDFg8TLlBlZzJn1uC8t7DXSwNvlTDV5zqxj0bW7kcxmGhToTmlrvfvZt3a2FC+FwkoULKpV8/M2OoOvMXFRxFeSqTj0bE8LhoSo05210dzzfjdrrkM0ItMurAf7wW597ADTvtburuDxOR5Z7eRziGD5SOenzl9fz+jl2ZiE2lHh4+rCrDYzECwFtFjj7g1rm3ALap1IvDSlK++33fcV0ZxxkIRtot/su/6LQusMSooVQFVRYAaADwrz223dnrRioqy2M64dFAKAUAoDw0BUJNithyjJEMTipSxaaa+VCBm0Gtr6gcOHHhW5VlUTTeWK6EeY8M6TTjHNN9L2X27PM9w2zNozpIcRO0DEfo1iKgA/tlRe3Dg1JVMPTayRv13/AD0EKOKqxfKzyvoS/PUjk2RhMPKRjsV1zFQQj9Zprx9o34c6tdarUjejCy7LFCw9GjK2IqZn1O/3N+B3JwE4MkUsjIWPslQB4C6X0vXJ42vD9MkrkocMwtX9cZNr6eRNYzc7ByRhOrCWt2kCqxsLam2t+dZ44yrF3vc11OH0Jxy5bd25W9r7pbOgKh8RJEzC63Knh5J/OtVLF4ie0UzBW4fhKXOm1+dxxQbGxOVnwOMMyodQrOh77WJyn61Y61O9q0LFMcNXtmw9XMl22/o5Yt8sZGTHOqygGzJKgB8jYD8waseDpS/VDTuKo8SxEHlqq/Y0W/YGx4mMGMgQ4dnBzx3urIdPlwDAiw0GlYK1aSzUpvNbpPVw2Hg8uIprK3uui35r6FrrEekKAUBpxn3b/C3pUo85EZ81mcHsr5D0rj3OrYzrh0UAoCN3gwss0DxRZP0ilSXLCwItcWBufpVtGUYTUpdBRiYTqU3CFtdNTm3U2bNhoRDJ1ZC3Ksha5uxY3BUd/fU8TUhUnnjcqwVGpRp8nK2nUZ707PlxGHaGPIM9sxctoAQ2lgb8K5h6kac88ugljKM61J04216zDZeAxEWD6k9UXVcqnM+Ujvbs3BFzoONuV9O1J051c+tjlGlVp0OT0utFvbyOfczYk2DR45DGysxcFS172C2sVAtZeN6niq8KzUlcrwGGqYeLhKzW5p3u2DiMW0eQxKsRJGYvck24gLYDTvNdw1enSTve7I43C1a7jlsktekkGixjvHm6hFVgWKFyxXiVF1FgbC/lVV6STtdl9q8pK9kune/kTNUGoit5dirjIDEWym4ZWtezDTUd1iR86vw9Z0Z5jNi8MsRTyMj8Pg9pdUIWfDBQuTrV6wvlta4UgLmt41ZKeHzZ0n3aWKY08XkyNx6r63+XWT2EwyxRpGnsooVb9wFhf6VmlJyk5PpNsIKEVFbIjti4PERyTmURZZX6zsMxKnKqW1UXFl4/l3W1ZwkoqN9NDPQhVjKTnbV30v1JdXYR0W6Qix8eJhKrH2y6a6EqV7Fha12vY2ty7hc8W5UXTlv1mdcPUMSq0NFrdeDWhKby4GWfDvFFkBfQlyRYXvpYG50qjDzjCalLoNOLpTq0nCFtesx3YwEuHw6wyZDkuFKFtQSTrcCx1ruIqRqTco9JzCUp0qShO2nUaN8dgnFwqEIWVGDITcDuIJAJGmvmoqWFrqlO72ZDHYV4inaOjT0JXZuDWGJI14IoF+88yfEm5+dU1JucnJ9JppU1TgoroK9vDsHE4jEwyqYVWBgVBL3btBu1ZdOHKtVCvTp03F31MOKwtWtVjNWtF9v2JNIcY00TP1KIpJcIXLN2SALlRpcg28KpbpKLSvc0pV3NN2SW9r3f0NW9uy5sVD1MZjCsQWZy19DewAU/W9Sw1WFKWaVyGNoVK9Pk4216yLxu6Mk2HhVmRJ8OqrHIhYhlUC2bQEG4uLXt86uhi1Cba1i90ZqnD5VKUYtpSjs12EzFBi3w0kcpjWUxlVkid9WIIzHsDKQbHS/PhWdukpqUb2vszZGNaVJxnbNbdN/PbQi9tbExWMjjimGHXKwLSqzs1rWOVSgtf4iKuo1qdGTlG/d+P0M2Iw1bERUJ2Wu+t/BW0+ZO7Twrth3iiy3ZCgzkgAEZb6Akm1ZqckpqUjZVhJ03GG9rakbufsebCRNFIY2XMWBQte5toQQO7jV2KrQqyzRuZ8Dh6lCGSVvA6N6NnzYiBoYurAf2mcsLWIYWAU34HmPnUMPUjTnnlfQsxlKpVpunC2vWZ7t4KWCBIpch6sWUoWNxrxBUW5d9crzjOblHpO4WnOnTUJ206iQxRfKerCl+QYkD5kAnh4VVG1/1bF881v07ld3O2DPg+sVzEyOc11LXBtbgVsR8614qvCtZq90YMDhauHupWaepZ6xnoigFAKAUAoBQEDvtIUwjyB5UMZUjq3yEknIATY9m7Xt4VpwizVVGy16/mYse8tFyTat1O3Z6kF0a4yaZp2lmkfIEADMSO0Sb68+z+ZrTj4QgoqKSuYuE1KlRyc5N2sc/SrKwOHUE5SHJHIkEWv32ufrU+GpfqZDjUn+iPRr6Fm3H9ww/wn+I1jxfvpHo8P8AhodxO1mNhTOlGVlw0YBIDSWa3MZSbHwuB9K9DhyTqO/UeTxiTVFW6X6M3dGXuR/Ff0FR4h73wJ8I+H8WU/pDjVcY4BckgMS7X46hVFtFHdc1vwLbpHk8VSVd2vft9Oo+p7KhyQRKCTlRRc6k6c68Wo7zb7T6WlHLBR6kdVQLBQCgNOM+7f4W9KlHnIjPmszg9lfIelce51bGdcOigFAKAUAoBQCgFAKAUAoBQCgFAKAUAoBQCgFAKAUAoBQCgFAKAUAoBQCgFAKAUAoBQCgFAV3pA/s+f/D/AM1a1YL38fHyZg4n8LLw80QPRPwxXnH/AFVq4l/Hx9DFwXafh6mnpX9vDfDJ6rUuG7S8CHGt4ePoWncj3DD/AAn+I1ixfvpHp8P+Gh3E7WY2FJ6VPd4fxf6TXo8O577jyOM+6j3+jOroz9yP4r+gqHEPe+BZwn4fxZT+kf35/gT0rfgPcrvPJ4t8Q+5H1bCfdp8K+leJLdn08eajdUSQoBQGnGfdv8LelSjzkRnzWZweyvkPSuPc6tjOuHRQCgFACaAgcJtaefJJh0jaAyFCWJDZQbF15W9rTjoO/TTKlCneM272/EY4V6lW0qaWW9u23X+f6nqzGwi8LvBhpJeqWT9Jr2GV1Omtu0BrbW1XSw9SMczWhnhiqU55E9erbzNuO2xDC6pIWDN7ICSNm8sqkE+FchRnNXXmiVTEQpyUZbvsZ04vFJEheRlRRxLGwqEYuTtFFk5xgs0nZEdJvLhlyl2dFbRXeKVVPkzKBVqw1R7a+KuZ3jKStmbV+lppfNokpMQoTPe62vdQWuPALcn5VSotuxocko5ugiId68K+bI0jZPaywzHL8Vk04H6Ve8LUVr217UZY46jK+Vt230f2JLZ20YsQmeJw63tccj3EHUHzqqpTlTdpKxopVoVY5oO6OPEbx4ZGdWcgxmz/AKOQhTx1IUjmOdTjh6kkmlv2orli6UW03tvozGLebCtkyuTnYKp6uSxJOUC5W3Hxrrw1RXutu1EVjKLtZ76bP7HTtTa8OHCmZigbgcrkeVwCAfCoU6M6nNRZWxFOjrN2PP8AbUHU9fmbqv1sknne2W+X9rhXeRnmydPgPaKeTlL6dz/PEy2ZteHEAmFi4XicrgfIsACfKuVKU6fOQpV6dVXg7/M7qrLjj2jtOGAAyuEvoBxJP7IGp+VTp0pzdooqq1oUlebsc0e8GHLohLozmyh45UzcuzmUX41N4edm+hdqZBYqm5KN7N7XTXmiTkcKCToALnyqlK+he3ZXODY+24MUGML5sls2jC1+HEDuP0q2rRnStnRTQxNOvfk3ex0bQxyQIXkJCjiQrNbnc5QSBpx4VGEHN2iTq1Y045pbfPyIxd7MIU6zM/V3tn6qXKD3E5LDiKu9kq3y216rq5nWPoOOa7t12dvnYl8NiEkVXRgysLgg3BrPKLi7M1RkpLNF3Ry4rbEMb9WWLSWuURXkYDvIQEgedWRozks3R26eZXPEU4yyt69STb+g2dtmCdmWN7uvtIwZWHmrAGk6M4K8lp9BTxFOo2ovVdGz+TPNqbZgw9uuYoDwOVyPK4BF9OFKdGdTmq4rYinR57t8zowONSZA8ZJU8CVZb87jMBca8eFQnBwdmTp1I1I5o7Grae1IsOoaViqnS+ViPmVBt86lTpSqO0URq1oUlebsjPZ20I50zxEst7XKst/LMBceIrk6coO0jtOrGos0djli3gwzS9T1lpL2ysrqb/vAfLvqbw9RRz20K1iqTnyd9eo3bQ2vDAyrIzAt7NkdrnuGVTrpw41GFKU1ePoSqV4U2lLp7H6HYXFr8Ba+umlV26C2+lyP2PtyDFZupfNktmurLa97cQO41bVoTpWzrcpoYmlXvybvYkqqLxQFd6QP7Pn/AMP/ADVrVgvfx8fJmDifwsvDzRA9E/DFecf9VauJfx8fQxcF2n4epp6V/bw3wyeq1Lhu0vAhxreHj6Fp3I9ww/wn+I1ixfvpHp8P+Gh3E7WY2FJ6VPd4fxf6TXo8O577jyOM+6j3+jOroz9yP4r+gqHEPe+BZwn4fxZT+kf36T4E/hrfgPco8ni3xD7kfVsJ92nwr6V4kt2fTx5qN1RJCgFAacZ92/wt6VKPORGfNZnB7K+Q9K49zq2M64dFAKAr0+PafGSYYMyRwxZpGU5WLMBYA8QAGvpzHdx1KChSVRq7b0MUqrqV3STsorXru9vuRey9oStseWSV2zBZMr31YcFuefa0+VXVKcVilGK6jNRrVHgXOb1s9fImtzcCIsHCLt2kVyCSQCwzaDlxrPip5qr7zVgaXJ0IrrV/mTdZzYUXam7n2qTGSRnLPFOMhva9ooza/I31B5GvSp4nkowjLmterPHr4Pl5TlHSSlo/BGOx94GxE+DimUrPDLIHBFrjqXF/A34j6eCrh1ThOUea16o5QxbqzpwnpNN3/wDLMukGU/acCr/c5wzX4GzqDfyU/wD6NMEv25tb2HE5fu0lLm39UWfeeFXweIDWt1TnXkQMwPyIBrHh21Vi11no4uKlQmn1Miujh3OBXNewdwnw3/7s1XY9LlnYzcKcnhlftsVvYO0pMO+05Ei63K9z2rZRnfUi1yOZt3VrrU41I0ot209EYMPWlRnXnGN7P1ZO9GmDRMMzrJnMjdoWtkIFsvnre/iKzcQnJ1LNWsbOE04xo5ou99+zsJLemBUwOKyi2ZWY+JJuTVWHk3Wjc0YyKjh526mc+5ECvs7DhhcXZvmszMD8iAflU8ZJxrya/NCrh0VLCQT/AC0mzX0k+4t8aetdwHvkc4r8M+9GmR8V/sw9iHq/sh1zvmy9Vxtktmtyv86klT9o3d83V295Fut7JsrZOt9XcdHRx7inxv8AxVDH++ZPhfwy8fMs9Yz0SiQtn244l/uJ+iB5dkEW+Rc+dek9MGsvS9fz5HjRebiLz9C0+S/suG0YYmCGWwCSIykm1nDWWx8SbW53tzrBCUk3l6UerVjBpZ+hr59BH73TEQdUoYtOwjAXVsp1e2v6gb8qtwy/XmfRr9vqUYyX7eRby0+/0uVXZU32XalureKLEiwVwBYnhaxI9sEDwattRcrht7uP55Hm0ZchjLWtGfX+dfmXnbPu8/4T/wAJrzaXPXeezW93LuZ80we0pItlMgiuksjoZL6LcDiLcbcDevYnSjLE3vqlsfPU60qeBso6NtX6i/brYRYsHEsb9YMpYNwuWJbhy1NreFeXiZudVuSse3g6cadCKg7rr7yA6MJcwxRbWUyAuTx1B4/vZq1cQVnFLaxh4RLMpuXOvr+fMw3pjKbVwTx+2+UNbmM2Uk/uFh5Cu4d3w01LZHMZFxxlKUN35f6ud3Sb7l/ip6Gq+H++8C7i/wAP4on9lyKuFhZiFUQoSSbADKNSTwFZaibqNLrNtJqNKLe1vQiukH3Cbzj/AI1q/A+/Xj5GXinw0vDzR3bqe5Yb8JPSqsT72XeX4P3EO5Fe2zu8MXPjCpyzRmIxt/hg2PgbceR+h1UsRyUIX2d7/MxYjBrETm1pJWs/A5Nn7fklfC4fEKVxEOJW9x7QCOLn9rUed7irJ0IwUqkOa16oppYuVSUKVVWnGXz0ZZ97ZyMOY1DF52EQC6tY6vbxCBvyrHhopzzPZa/b6npYyTVPKt5aff6XKns+X7JtQWjeKLEjKFcAWJta1iR7Y+jVumuVw293H88jy6cuQxm1oz6/zr8z6NXknvCgK50g/wBnzecf+Yta8F79ePkzBxP4aXh5oguifhivOP8AqrTxL+Pj6GLgu0/D1NPSv7eG+GT1WpcN2l4EONbw8fQtO5HuGH+E/wARrFi/fSPT4f8ADQ7idrMbCk9Knu8P4v8ASa9Hh3PfceRxn3Ue/wBGdXRn7kfxX9BUOIe98CzhPw/iyn9I/v0nwJ/DW/Ae5R5PFviH3I+rYT7tPhX0rxJbs+njzUbqiSFAKA04z7t/hb0qUeciM+azOD2V8h6Vx7nVsZ1w6KAUBD4nd2J53mzSK0iZJArAB10GulwbAC6kcKvjiJKChppquwyywkJVHUu02rPt/OyxEbYxcWLwn2fCEXZ1jygFerVSCSymxCgLx8QONX0oypVeUq9V+8zV5wxFDkqPS0u63Z0L/RbIYwqqo4KAB5AWrE3d3PSSsrIzrh0jdmbHELu4llcyG7ByhBbQZtFFjYAaaVdUq50lZKxnpYfk5OWZu+97fY8n2HC2JjxNiJUBFxazXUr29NbAmxFqKvNU3T6GJYanKqq3SvzU3bW2VFiY+rlXMt7jkQe8EcDUadWVOWaLJ1qEK0cs1dHCd3Q0YifEYh4hYZGZBcDkzKgcj96rPaLSzKKT69fvb6FPsicckptx6tPNK/1JQYUCPq0vGAMq5LdkeFwR+VU5m5ZnqaMiUcsdO4idlbsRYeRnSSYl/bDFCH4+12O8k6Wq+piZVIpNLTYzUcFClJyi3rvtr9BgN14oJTJBJLEGILRqVKGxvYhlJtxGhuL6WpPEynHLNJ9vSKWChSm5U21fo6PI7tsbMGITq2eRVPtBCozDuN1J5crVVSqum8yWpdXoqtHK20uwx2JshcKnVo8jJyVypC6km1lB1J53rtWs6rzNK5zD4dUI5Yt27TDbuxExahJHkCg3yoVAJ5E3UnSu0a7pO8UrkcTho11lk3bsPDsRfs32frZclst7rmyWtkvl9m3hfxpyz5TlLK/5qPZlyXJZnbwvbq2Mth7FTCKUjeQoTcK5UgHnayg60rVnVd5JXO4fDRoRyxbt2knVJoIra+wIcQyu2ZJE9mSM5XHPjwPzHfV1KvOmmls+h7GathadVqT0a2a3MDsHM8bSTzy9UwZVYxhcw4EhEFyOOtd5eyajFK/f9x7NeScpN26NLfRG3GbHEkyTGWVWjvlClMouLHQqeI4/yrka2WDjZanZ4fPUU8z07reRzba3YixTh5JJbr7IVlAXhw7N+IB1JqdLEypK0UiuvgoV5KU29Nuz6Hdi9ndZD1RlkAIszArmYWsQTltrfkBVUamWWZJF06WeGRyffpfy8ji2duxDDG8IaR4pAbxuVIubaiygg6Dn+dWVMTOclLZrpKaWCp04OnduL6GZ7F2AuFuI5ZshJPVsUK3Pd2Mw+RrlWu6vOSv1ksPhY0NISduro8r/AFPJd3IuuM8TSQSNfMYytmvxzKysp7+HHWurESyZJK67Q8JDO6kG4t726fB3RvwWxY0lMzFpZiLdZIQSB3KFAVR5AVCdaUo5VoupE6eHjGed6y63+WXgjDbuwkxYCyPIFGuVCoBPebqTfXvqVGu6TvFK5HE4WOIVpt26kaV3bSyK007ohUhGdcpykEBrKCRoNL8q68Q9WopN9PeRWEVknJtLo0tp4HVtvZCYpOrd5FS9yEKjNzF7qeBFQo1nSeZLUsxGHjXjlk3bsNmydnDDxiNXdlX2c5BKjuFgNPOuVKnKSzNEqNJUo5E212mnA7HEUzyiWVmktmDFSpsLDQKLWHd+dSnWzRUbLQhTw+Sbnmbv3W8j3G7DhlninIIkiOhWwzeDaajWkK8owcFsxUw1OdSNR7o8xuxxLNHKZZVaO+QKUyi4sdCp4jTX8qQrZYuNlqKmHU5qeZ6bbW8jm23uzFinVpZJez7IUqAvC9uzfXKDqalRxMqStFIrxGChXknNvTb8sTGHjyqqlmawtma1z4mwAv8AKqJO7uaoqySvc2VwkVzpB/s+bzj/AMxa14H368fJmDifw0vDzRBdE/DFf4X9VaeJfx8fQw8F2n4epp6V/bw3wyeq1Lhu0vAjxreHj6Fk3SjDbNiViQDGwJUkEdo6gjUHxrHiXau2us9HBJPCxT6ikYDaHWY6BIpsUYTIoPWTMS2t+AtYHhavRnTy0ZSlFXt0I8elWz4mMYTllv0vcsfSp7vD+L/Say8O577jfxn3Ue/0Z1dGfuR/Ff0FQ4h73wLOE/D+LKf0j+/SfAn8Nb8B7lHk8W+Ifcj6tg/u0+FfSvEluz6ePNRuqJIUAoDTjPu3+FvSpR5yIz5rM4PZXyHpXHudWxnXDooBQCgPAKA9oBQCgFAKAUAoBQCgFAKAUAoBQCgFAKAUAoBQCgFAKAUAoBQCgFAKAUAoBQCgFAVzpB/s+bzj/wAxa14H368fJmDifw0vDzRA9E//AMr/AAv6608S/j4+hh4L/Pw9TV0r+3hvhk9VqXDdpeBHjW8PH0LLuh/ZsP4b+rVjxXv33npYH4WPcfM90ffcN+ItexivdS7j5zA/EQ7y79Knu8P4v9JrzuHc99x7HGfdR7/RnV0Z+5H8V/QVDiHvfAt4T8P4sp/SP79J8Cfw1vwHuUeTxb4h9yPq2E+7T4V9K8SW7Pp481G6okhQCgNOM+7f4W9KlHnIjPmszg9lfIelce51bGdcOigFAYu4UEkgAcSdAKJX2ONpas1RYyNlLq6MovdgwIFuNyDapOEk7NHFOMldPQ59lbWjxAcxkEI2W4IN/G3EC9wL8ct6nUpSp2zFdGvCrdxex31UXEC28RkneDDR9a0f3js2RF5WvYkm+lgO/uNafZ8sFOo7X26zH7XmqOnSV2t3sl5+Rvwm1JTiBBNCEJRnV1fOrZSoIF1Bv2ufh31GVKOTPGV9eonCtPlOTnG2l73uujsXWcu8u8jYR4wYc4k0UiSxuLXBBXT2hzqdDDKqm72t2FWKxjw8kst77anRt3bMmFgEzRBrWDgSeySQBY5O0LnwqNGjGrPKn9CzEYiVCnyjjfr1/rU69jY1p4UlZAmcBlAbN2SLgnQWPhVdWChJxTvYsoVHUgptWuQ+9O9f2N1URdYLAuc1styQvI6nK2mnCtGHwvLJu9jLjMd7PJLLfr7OryZZIpAyhlNwwBB7wdRWRqzszemmrormM3kmTGLhRAmZ9VYykArqQTaMkHsnTWtcMNF0uUzbdn9mCeMqRrqjlV3s79/Z2G/ZW8XWYmTDSx9XMmujZlYaHQ2B4EHUVCph8tNVIu6ZZRxeeq6MlaS8Ua9ubyPhpo4jAG64gRsJLX1C9oZNNWHfXaOGVSDlm230I4jGOjUjDLfNtr/RIYfGz9YiSQBVYN21kzgEC9j2Ba/8qqlCGW8ZfQvjUqZkpRsuu9/Q595tuNg0EnVCRCQpOfKQTfllNxpxvU8PQVZ5b2ZXi8S8PHPluu879lYp5YlkdAmcBgobNoQCLmw114fnVVSKjJxTuX0pucFJq1zrqBYRe8W1WwsJlEYkVbZu3lIuQot2TfU+FXUKSqyy3sZsVXdCGe10jXgtrSy4XrxCASMyp1nFfE5NDx015ajl2dKMamS/0FOvOdLlFHuV/wCjXuvt9sYrOIsiKcty+YlrA8Mo0s3G9SxFBUWle7IYPF+0xclGy7zVvFvI2EkjQw5xKbIRJa5FgQRl01Yc67QwyqxbzWt2EcVjHQnGOW+bbX86yZeSTq7hFMlh2M9hfmM2X+X0rOlHNa+hrbllvbXqv6/0Q+7G8bYzMRDkRDYkyXN7XsBl/nWjEYdUbJu77jLhMY8RdqNku0ldqYl4omdEDlAWKlsugFzY2OunCqKcVKSTdjTVm4Qckr2I/djbrYxDJ1QjQEqDnzEkWPDKNNeN/lVuIoKi8t7sowmKeIjny2XeTdZzWKAUAoBQCgFAKAUAoCk73bfhLzYPELIiHIVkSxP919QeWYEXF69HDUJ2VWDTeuh5GNxdPNLD1U0tNV8/zc27mfYMOJOqxQcyZbhyEItfgCAeZqOK5epbNDbqJYBYalfk53v19h5v1sCbGGFoMjBAwN2A4kcPpTB4iFG6mOI4SpiMrp20uTOxdkFcCmGmAPYZXCk8CTwPkaoq1b1nUj1muhQy4dUp9Vmcke4+CUghGuCCO23Ea99TeNrNWuVR4Zh07pfVnm/WxZcVDGsQUlXzEE20ykafWmDrRpTbl1HOI4ademow6GbNz9nPg8LknKKc7N7QsAbc/lXMVUVWpeBLA0ZYejln1kDvXhdmyzGWTFkMQAVjKvw05A2+dacNLEQjljD5mLG08JUnnnU17NTtwW/2FzFSHSNVAVmBJY8OC3sLevKq54Cra61ZdT4tQcrPRLp/0WrZ+OjnjWSNsyNexsRwNjodeINY5wlCWWW56VOpGpFTg9GdFQJigNOM+7f4W9KlHnIjPmszg9lfIelce51bGdcOigFAU/au2IzPjFksfs0YMUZF8zlSxcjnl7IvyFzzrdTovJBx/k9X6fm55lXER5SopfwWi8L3/NvE07MkWHYrEEE9W9zx7TnT5jMo+VSqJzxdu3yIUWqWAuup/N/7Jzc+FEwkKra4Rc1v1iM5BPO2as+KbdVtmzBRUaEUur+yaNZzUULcKQYafE4aY5ZSwK5tM9r8CePEEd9z3V6eNXKQjUht5Hi8NfI1J0anOv8AMt7bRj69YR2pCrMbWORRbVu65IFYOTlkc+g9V1YcoodPkVHpOcZsGM1u2xOouBdda3cPTtP86zyuLtXp69P2N2/GCKYN2OJle5SyuY7N2h+qgJ79DyrmDneqllS+f3J8RpuOHbc29t7dfcWDdeVfsWGNxYRJc3GllF71lxCfLS7zdhGvZ4dy8itzYCXGQYqVWhyTuSuYNmCxnKliGsL5SeH981qVSNGcYu9167/nYYZUZ4inOSatL56bffxO/o62qJcKIye3D2bc8vFT5f3f3arx1LJUzdDLOF1+Uo5XvHT7fYi9vvfbOHyuqkRgZjYhTZ+IuO8fWrqK/wCpK66fsZ8Q/wDvws7afcseyN3VinkxDyNLNJoWIAAGnsgeAA8hWSriHOCglZI30cIqdR1W7yZXukFgcXgBnykPqQRdbumuunInXurXgvdz0/LMw8Ta5ekr219UTuFKxYlC2KMxlUxqrFCQR2yewAMtl4kd1ZZXlTdo2tr093Sbo2hVV53volp39Fjh6TXH2MC4uZFsO/Q1bw9fu+Bn4u17PbtRJ4Pa8MWFgYuGPVxgKpBZmIACqL8SaplSnKo1bpZphXhCjFt9C732E3Wc1lc6QXAwEwJGpjt4/pFOla8F79ePkzz+KP8A6svDzRw7FwV9no/2qZVERuA0WUWB01S9vnVlaf7zWVb9v3K8PTvhlLlHa3ZbyMeith9lkFxfribfuJXeI+8Xd6shwb3Mv/16I5+keRRPgLkaOxOvAZo9T9D9KlgE8lTu+5DijXKUu/1ReWkAFyRbje+ledY9m63KJ0YYlFinzOq/pAdSBpbxr0uIRblGy6DxuETiqcrvpLNitoxy4TESKexklUMbANYEErrqLgi/O1Y405RqRi99D0ZVoToyknpZ6kF0b4yNME2d0W0jE5mAsLL3mtOPhJ1dF0GLhM4xw+r6WWzAYtZo1kUEK2q3FiRfQ+RGo8COFYZwcJZWenTqKpFSWzOiokxQCgFAKAUAoBQERvRhZ5ID9mYrKjB1sbXtxHdqDwOh51fh5QjP9zYy4uFSVP8AadpLUprb3A/odo4XMV55bMPHK3A+IIrf7Jb9dCZ5T4gn+3iqf53P0ZpfZWyZ9YsS0B7n4D/nt/FUlVxUOdG/52fYg8PgavMnl7/7+5iu48nHD4uF/EMV/hzV326O04MLhc96VRP6eVzYd2Nqr7MrH4Z3HqRXPasK94/Q68DjltP/AOmYPsTa44zSAeOJP/fXeXwvRFfIi8Lj1vJ/+iN2hBiUUmTGISB7H2hnY+Flv+dqthKnJ/ph9CirCvBNzqruzNsgHYk3Jue861qStsee23qzyug34PByTMEjRnY8lF/r3DxNRnOMFeTsTp0p1Hlgrs+ybqbOfD4SKKS2ZcxNuAzMWt8r18/iaiqVHJH12Doyo0Ywluvvcl6oNIoDTjPu3+FvSpR5yIz5rM4PZXyHpXHudWxnXDooBQGh8HGS5MaEuMrkqO0vCzaajwNSU5K2uxB04u91vuevhYynVlFKWtkKjLbutwtRSaea+p1wi45WtOo2RxhQAoAA0AAsB5VxtvVnUklZGVcOnNjMBFLbrY0ktwzqrW8ripxqShzXYhOlCfOSfeeYTZ0MWscUcZIt2EVdPkKSqTlzm2chSpw5sUu5Hs+z4XOZ4o2bvZFJ+pFFUmlZNnZUoSd2kJNnwsFVooyF0UFFIXy00oqk07psOlBpJpaHq4GIIUEaBGNyoVcpPiLWPAfSuZ5XvfUKnBLLZWPF2dCFKiKMK2pXItjbhcWsa7yk73uznJQtbKrdwg2fChzJFGp71RQfqBR1JNWbOxpQi7pJGD7Kw5JJhiJJJJKKbk8SdK6qs1tJ/M46NN7xXyOtVAFhoBVZYcsmzIGJZoYiTxJRST5kipqpNKybK3Rpt3cV8j2HZsCEMkUasOBVFBHLiBR1JtWbYjSpxd1FfIyxGBikILxo5AsCyqTb5iuRnKOzOypwlrJJmEey4FIZYYgRqCEUEHw0rrqzas2zio007qK+R11AsNOJwkclusRHtwzKGt5XFSjOUdnYjKEZc5XMF2fCFKCKPKTcrkWxPeRaxOg+ld5Sd73dyPJQtbKrdx7h8DFGbpGiEi11VQbd2grkpyluzsacIu8UkYzbOhdizxRsx4lkUk/MiuqpNKybOSpQk7uK+RsbCxlOrKKU0GXKMunDThXM0r3vqSyRy5badRo/2Rh/+BD/ANNP9KlytT/J/MhyFL/FfJG58FEUCGNCg4KVBUeQtaoqck731JOnFrK1oaf9kYb/AIEP/TT/AEqXK1P8n8yPIUv8V8kdiqAAALAaADlVZalY9oBQCgFAKAUAoBQCgOfGYGKYZZY1cdzAH6X4VKM5Qd4uxCdOE1aSuV7Gbg4N/ZDx/A38mvWuGPrR31MFThWHlsmu7+yJn6NFPsYgj4ow35hhV0eJPpj9TLLgsf4z+n+jlbo1lHszp81YfzNWLiUemJW+Cy6J/Q1/+20//Fi+jf6V3/kodTOf8LU/yRtTo1l5zoPJCf5ioviUf8Tq4LLpn9Drw/Rqg9vEMfhQL6lqhLiT6IlseCx/lN/K33JfB7iYKO10aQj9dj6LYflVE8dWl02NVPheHhur95YMLhY41yxoqL3KAB+VZZSlJ3k7m+EIwVoqyN1RJCgFAacZ92/wt6VKPORGfNZnB7K+Q9K49zq2M64dFAKAUAoBQCgFAKAUAoBQCgFAKAUAoBQCgFAKAUAoBQCgFAKAUAoBQCgFAKAUAoBQCgFAKAUAoBQCgFAKAUAoBQCgFAKAwmTMrL3gj66V1OzucaurHqLYAdwtXGdRlQCgFAKAUAoBQCgFAKAUAoBQCgFAKAUAoBQCgFAKAUAoBQCgFAKAUAoBQCgFAKAUAoBQCgP/2Q=="/>
          <p:cNvSpPr>
            <a:spLocks noChangeAspect="1" noChangeArrowheads="1"/>
          </p:cNvSpPr>
          <p:nvPr/>
        </p:nvSpPr>
        <p:spPr bwMode="auto">
          <a:xfrm>
            <a:off x="207433" y="-144463"/>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sz="1800">
              <a:solidFill>
                <a:prstClr val="white"/>
              </a:solidFill>
              <a:latin typeface="Tw Cen MT"/>
            </a:endParaRPr>
          </a:p>
        </p:txBody>
      </p:sp>
      <p:sp>
        <p:nvSpPr>
          <p:cNvPr id="3" name="AutoShape 7" descr="data:image/jpeg;base64,/9j/4AAQSkZJRgABAQAAAQABAAD/2wCEAAkGBxISERIUExQVFRUUFhgYGBgXGBcaHRkbIBohFx4dGCIbHCggHhsoHRcYITEiJSorLy4uFx8zODMsNygtLisBCgoKDg0OGxAQGzImICQtNzQyMDQ0MjQsNDQsLSwsLC80Mi83NDQsMjQwLCwsNCwsLCwsLCwsLCwsLDQsLCwsLP/AABEIAHcBpwMBEQACEQEDEQH/xAAbAAEAAgMBAQAAAAAAAAAAAAAABQYCAwQBB//EAEcQAAIBAgMEBwUEBwUHBQAAAAECAwARBBIhBQYxQQcTIlFhcbEyNHKBkRQzc6EjUmKCssHCNUKDs9EVQ1OSk9LhFhdEY6L/xAAaAQEAAwEBAQAAAAAAAAAAAAAAAgMEAQUG/8QAOBEAAgECBAEJBwQCAwEBAAAAAAECAxEEEiExBRMyQVFhcYGxwRQzNJGh0fAiI0LhUvEVJJKicv/aAAwDAQACEQMRAD8A+40AoBQCgFAKAUAoBQCgFAKAUBrxD5UYjiAT9BXUruxyTsmzKNrgHvAo9wtjKuHRQCgFAKAUAoBQCgFAKAUAoBQCgFAKAUAoBQCgFAKAUAoBQCgFAKAUAoBQCgFAKAUAoBQCgFAKA5sbj4oReWREHLMwF/K/GpwpynpFXK6lWFNXm0iEn35wK8JC3wo38wBWhYGs+gyS4nhl/K/gzQOkHB//AGj9z/zUv+PrdhX/AMth+35HdhN8MFIbCZVP7YKfmwA/Oq5YOtH+JdDiGGntL56eZNxuGAIIIPAg3BrO1bc2Jp6oyrh0UAoBQCgNOM+7f4W9KlHnIjPmszg9lfIelce51bGdcOigFAKAUAoBQCgFAKAUAoBQCgFAKAUAoBQCgFAKAUAoBQCgFAKAUAoBQCgFAKAUAoBQCgFAKArm2sXjpSY8JHkAJDTSWXX9gHW37VvLka10oUY/qqu/YvX7GCvPETeWirdr9F62KvL0f4uQlpJo2Y8SWdj9StbFxClHSMXbwPNlwmvN5pzTfiR+N3ExsYuFSQfsNr9GA/KrYY+jLfQz1OFYiKurPu/srcsTIxVlKsOIYEEeYNbE01dHnyi4uzVmYV04d+ytsT4ZrwyFe9eKnzB0+fGqqtGFRWki+hiatF3g/sfTd1d7o8XZHtHN+rybxT/Tj514+JwkqWq1R9Hg+IQr/pekur7FmrGegKAUAoDTjPu3+FvSpR5yIz5rM4PZXyHpXHudWxnXDooBQC9AL0AoBQCgFAKAUAoBQCgFAKAUAoBQCgFAKA8JoAGB50B7QHmYUB7QCgF6AXoBQCgFAKAUAoBQCgFAcO1NsQYcXmkVO4HUnyA1NWU6M6jtFXKa2Ip0lebsQv8A6rkk92wk0o5M1o1PkTf+VaPZYx95NL6sy+3Sn7qm327IHEbWfhFhoR+2xYj5qSKZcKt22czY2W0Yrv18jmeLaX97HYePwVUP8S3qaeH6KbZBwxb3qxXh9yM2pu7LiSpmx2Hdl0Byxqbd11sSPOrqeIjT5tNr5metgp1mnOqn4L0OBuj+c+xNA/7zD0U1b/yEOlMzvhFT+MkzixW5OOT/AHQcd6Mp/IkH8qsjjaL6bFM+GYmPRfuZDT4aaBhnR4mBuCQym45i/wDKtClCa0dzHKnUpP8AUmmfV9y94ftcNn+9jsH/AGhyYefPx+VeHi8PyUtNmfT4DF+0Q15y3+5Yqym8UAoDTjPu3+FvSpR5yIz5rM4PZXyHpXHudWxnXDooBQFX3i2HCsGMmZQ0jK7hjxWyAADXllrZQryc4QW39nn4rDQVOpNrWzf0ODdDYcU2ChcqBKHLCTibrLcc9dFtVuKrShWaW3V3oowOHhUw8ZNa337mSnSBApwMrEDMmUqea3dQbeY0qnBNqsl1/Y0cTivZ5PpX3RF7DxEA2esbQStnS7kQSMGbjmzBbG1hrfSw7qurRny2ZSWj60Z8PUpezKLi9Vr+l79d7HvRbCpglkIBfrCubnlyobeVzenEW86j0W+5zg6TpOT3v6I5+kyBFbDOFszMQxHFgMtgbcalw+TakiPFopOEut6ktgIsIcVEIYXidVeTMY3juABHlIdRmH6S+nDKO+qJuqqbzO623v29HcaqcaLqxUItNXezXZ077lorGegUrpSiX7PG4HbEoXNzylWNvK4B+Vehw5vlGui32PI4wrUlJb39GWDDbPiOEWMouQxglbaXte/nfW/fWWVSXK5r63N8aUORUbaWNW5+HRcHAVUAvGrMf1mI1J7zUsVJurK/QyOCilQjZboqGO2fPBNiMVhNBBNlaMDTJ1aMdOa9o3HLQjhpuhUhOEadTpW/bdnl1aNSlUlWo/xe3Rayf58yVXF4bHS4GUIpZndZFPEWiZgG7xcXB/8AIqnJUoRnG/d80aVUpYmVOaXS0/k3Yld+YFbBTEgEoMynmDcaiqMHJqskuk0cQinh5N9Br3FwqfYYzlF5A2c/rdojtd+mlSxknyz7CPDoR9ni7b7lfOCjwe1owygwzfd31CMSLZb8w4A8A4rVnlWwzs9Vv2/i8jE6ccPjVdfplt2P/fmT+zNnRTYufEZFyowjTT2nU3eTuvmOUH9g1lqVJQpRp331fjsvXxN1KlCdaVW22i71u/np4EFv5BGuMwZy6SMOsCgkuA6jUDVjYkd5rTg5SdKavtt9TDxKMY16btu9e3VfMndjxYU4n9DE8TJGSbo8eYMbWKuATbLe9Zqrqcn+p3u+83UY0eV/RFppdTW/f3HP0kYVDg2cqC6MgVragFgCAe6pYCTVW19CrisIug5Nar7lZ2l1LwYGLCqBjCI7lBka3V63bQElrG9+R+eynnU5yqczXt6TzquSVKlCiv3NNtHt1n0aeKU4dlDATGIgNyz5bX/5ta8mLjnu1pf6HvyU3TaT/VbftsfONn4iBB9mxsHUyg3GIt2r5rgueJF9L3II7uNetUjN/uUpXXUeDSqU4/s4iOWX+XT4/lj6FvDAr4WcMAwEbsL8iFJBHiDXl0JNVI26z3MTFSpST6iA6MoV+ytJYZ2dgW5kC1h5eFauIN8pbosYuExXIZulsx3q2FDFg8TLlBlZzJn1uC8t7DXSwNvlTDV5zqxj0bW7kcxmGhToTmlrvfvZt3a2FC+FwkoULKpV8/M2OoOvMXFRxFeSqTj0bE8LhoSo05210dzzfjdrrkM0ItMurAf7wW597ADTvtburuDxOR5Z7eRziGD5SOenzl9fz+jl2ZiE2lHh4+rCrDYzECwFtFjj7g1rm3ALap1IvDSlK++33fcV0ZxxkIRtot/su/6LQusMSooVQFVRYAaADwrz223dnrRioqy2M64dFAKAUAoDw0BUJNithyjJEMTipSxaaa+VCBm0Gtr6gcOHHhW5VlUTTeWK6EeY8M6TTjHNN9L2X27PM9w2zNozpIcRO0DEfo1iKgA/tlRe3Dg1JVMPTayRv13/AD0EKOKqxfKzyvoS/PUjk2RhMPKRjsV1zFQQj9Zprx9o34c6tdarUjejCy7LFCw9GjK2IqZn1O/3N+B3JwE4MkUsjIWPslQB4C6X0vXJ42vD9MkrkocMwtX9cZNr6eRNYzc7ByRhOrCWt2kCqxsLam2t+dZ44yrF3vc11OH0Jxy5bd25W9r7pbOgKh8RJEzC63Knh5J/OtVLF4ie0UzBW4fhKXOm1+dxxQbGxOVnwOMMyodQrOh77WJyn61Y61O9q0LFMcNXtmw9XMl22/o5Yt8sZGTHOqygGzJKgB8jYD8waseDpS/VDTuKo8SxEHlqq/Y0W/YGx4mMGMgQ4dnBzx3urIdPlwDAiw0GlYK1aSzUpvNbpPVw2Hg8uIprK3uui35r6FrrEekKAUBpxn3b/C3pUo85EZ81mcHsr5D0rj3OrYzrh0UAoCN3gwss0DxRZP0ilSXLCwItcWBufpVtGUYTUpdBRiYTqU3CFtdNTm3U2bNhoRDJ1ZC3Ksha5uxY3BUd/fU8TUhUnnjcqwVGpRp8nK2nUZ707PlxGHaGPIM9sxctoAQ2lgb8K5h6kac88ugljKM61J04216zDZeAxEWD6k9UXVcqnM+Ujvbs3BFzoONuV9O1J051c+tjlGlVp0OT0utFvbyOfczYk2DR45DGysxcFS172C2sVAtZeN6niq8KzUlcrwGGqYeLhKzW5p3u2DiMW0eQxKsRJGYvck24gLYDTvNdw1enSTve7I43C1a7jlsktekkGixjvHm6hFVgWKFyxXiVF1FgbC/lVV6STtdl9q8pK9kune/kTNUGoit5dirjIDEWym4ZWtezDTUd1iR86vw9Z0Z5jNi8MsRTyMj8Pg9pdUIWfDBQuTrV6wvlta4UgLmt41ZKeHzZ0n3aWKY08XkyNx6r63+XWT2EwyxRpGnsooVb9wFhf6VmlJyk5PpNsIKEVFbIjti4PERyTmURZZX6zsMxKnKqW1UXFl4/l3W1ZwkoqN9NDPQhVjKTnbV30v1JdXYR0W6Qix8eJhKrH2y6a6EqV7Fha12vY2ty7hc8W5UXTlv1mdcPUMSq0NFrdeDWhKby4GWfDvFFkBfQlyRYXvpYG50qjDzjCalLoNOLpTq0nCFtesx3YwEuHw6wyZDkuFKFtQSTrcCx1ruIqRqTco9JzCUp0qShO2nUaN8dgnFwqEIWVGDITcDuIJAJGmvmoqWFrqlO72ZDHYV4inaOjT0JXZuDWGJI14IoF+88yfEm5+dU1JucnJ9JppU1TgoroK9vDsHE4jEwyqYVWBgVBL3btBu1ZdOHKtVCvTp03F31MOKwtWtVjNWtF9v2JNIcY00TP1KIpJcIXLN2SALlRpcg28KpbpKLSvc0pV3NN2SW9r3f0NW9uy5sVD1MZjCsQWZy19DewAU/W9Sw1WFKWaVyGNoVK9Pk4216yLxu6Mk2HhVmRJ8OqrHIhYhlUC2bQEG4uLXt86uhi1Cba1i90ZqnD5VKUYtpSjs12EzFBi3w0kcpjWUxlVkid9WIIzHsDKQbHS/PhWdukpqUb2vszZGNaVJxnbNbdN/PbQi9tbExWMjjimGHXKwLSqzs1rWOVSgtf4iKuo1qdGTlG/d+P0M2Iw1bERUJ2Wu+t/BW0+ZO7Twrth3iiy3ZCgzkgAEZb6Akm1ZqckpqUjZVhJ03GG9rakbufsebCRNFIY2XMWBQte5toQQO7jV2KrQqyzRuZ8Dh6lCGSVvA6N6NnzYiBoYurAf2mcsLWIYWAU34HmPnUMPUjTnnlfQsxlKpVpunC2vWZ7t4KWCBIpch6sWUoWNxrxBUW5d9crzjOblHpO4WnOnTUJ206iQxRfKerCl+QYkD5kAnh4VVG1/1bF881v07ld3O2DPg+sVzEyOc11LXBtbgVsR8614qvCtZq90YMDhauHupWaepZ6xnoigFAKAUAoBQEDvtIUwjyB5UMZUjq3yEknIATY9m7Xt4VpwizVVGy16/mYse8tFyTat1O3Z6kF0a4yaZp2lmkfIEADMSO0Sb68+z+ZrTj4QgoqKSuYuE1KlRyc5N2sc/SrKwOHUE5SHJHIkEWv32ufrU+GpfqZDjUn+iPRr6Fm3H9ww/wn+I1jxfvpHo8P8AhodxO1mNhTOlGVlw0YBIDSWa3MZSbHwuB9K9DhyTqO/UeTxiTVFW6X6M3dGXuR/Ff0FR4h73wJ8I+H8WU/pDjVcY4BckgMS7X46hVFtFHdc1vwLbpHk8VSVd2vft9Oo+p7KhyQRKCTlRRc6k6c68Wo7zb7T6WlHLBR6kdVQLBQCgNOM+7f4W9KlHnIjPmszg9lfIelce51bGdcOigFAKAUAoBQCgFAKAUAoBQCgFAKAUAoBQCgFAKAUAoBQCgFAKAUAoBQCgFAKAUAoBQCgFAV3pA/s+f/D/AM1a1YL38fHyZg4n8LLw80QPRPwxXnH/AFVq4l/Hx9DFwXafh6mnpX9vDfDJ6rUuG7S8CHGt4ePoWncj3DD/AAn+I1ixfvpHp8P+Gh3E7WY2FJ6VPd4fxf6TXo8O577jyOM+6j3+jOroz9yP4r+gqHEPe+BZwn4fxZT+kf35/gT0rfgPcrvPJ4t8Q+5H1bCfdp8K+leJLdn08eajdUSQoBQGnGfdv8LelSjzkRnzWZweyvkPSuPc6tjOuHRQCgFACaAgcJtaefJJh0jaAyFCWJDZQbF15W9rTjoO/TTKlCneM272/EY4V6lW0qaWW9u23X+f6nqzGwi8LvBhpJeqWT9Jr2GV1Omtu0BrbW1XSw9SMczWhnhiqU55E9erbzNuO2xDC6pIWDN7ICSNm8sqkE+FchRnNXXmiVTEQpyUZbvsZ04vFJEheRlRRxLGwqEYuTtFFk5xgs0nZEdJvLhlyl2dFbRXeKVVPkzKBVqw1R7a+KuZ3jKStmbV+lppfNokpMQoTPe62vdQWuPALcn5VSotuxocko5ugiId68K+bI0jZPaywzHL8Vk04H6Ve8LUVr217UZY46jK+Vt230f2JLZ20YsQmeJw63tccj3EHUHzqqpTlTdpKxopVoVY5oO6OPEbx4ZGdWcgxmz/AKOQhTx1IUjmOdTjh6kkmlv2orli6UW03tvozGLebCtkyuTnYKp6uSxJOUC5W3Hxrrw1RXutu1EVjKLtZ76bP7HTtTa8OHCmZigbgcrkeVwCAfCoU6M6nNRZWxFOjrN2PP8AbUHU9fmbqv1sknne2W+X9rhXeRnmydPgPaKeTlL6dz/PEy2ZteHEAmFi4XicrgfIsACfKuVKU6fOQpV6dVXg7/M7qrLjj2jtOGAAyuEvoBxJP7IGp+VTp0pzdooqq1oUlebsc0e8GHLohLozmyh45UzcuzmUX41N4edm+hdqZBYqm5KN7N7XTXmiTkcKCToALnyqlK+he3ZXODY+24MUGML5sls2jC1+HEDuP0q2rRnStnRTQxNOvfk3ex0bQxyQIXkJCjiQrNbnc5QSBpx4VGEHN2iTq1Y045pbfPyIxd7MIU6zM/V3tn6qXKD3E5LDiKu9kq3y216rq5nWPoOOa7t12dvnYl8NiEkVXRgysLgg3BrPKLi7M1RkpLNF3Ry4rbEMb9WWLSWuURXkYDvIQEgedWRozks3R26eZXPEU4yyt69STb+g2dtmCdmWN7uvtIwZWHmrAGk6M4K8lp9BTxFOo2ovVdGz+TPNqbZgw9uuYoDwOVyPK4BF9OFKdGdTmq4rYinR57t8zowONSZA8ZJU8CVZb87jMBca8eFQnBwdmTp1I1I5o7Grae1IsOoaViqnS+ViPmVBt86lTpSqO0URq1oUlebsjPZ20I50zxEst7XKst/LMBceIrk6coO0jtOrGos0djli3gwzS9T1lpL2ysrqb/vAfLvqbw9RRz20K1iqTnyd9eo3bQ2vDAyrIzAt7NkdrnuGVTrpw41GFKU1ePoSqV4U2lLp7H6HYXFr8Ba+umlV26C2+lyP2PtyDFZupfNktmurLa97cQO41bVoTpWzrcpoYmlXvybvYkqqLxQFd6QP7Pn/AMP/ADVrVgvfx8fJmDifwsvDzRA9E/DFecf9VauJfx8fQxcF2n4epp6V/bw3wyeq1Lhu0vAhxreHj6Fp3I9ww/wn+I1ixfvpHp8P+Gh3E7WY2FJ6VPd4fxf6TXo8O577jyOM+6j3+jOroz9yP4r+gqHEPe+BZwn4fxZT+kf36T4E/hrfgPco8ni3xD7kfVsJ92nwr6V4kt2fTx5qN1RJCgFAacZ92/wt6VKPORGfNZnB7K+Q9K49zq2M64dFAKAr0+PafGSYYMyRwxZpGU5WLMBYA8QAGvpzHdx1KChSVRq7b0MUqrqV3STsorXru9vuRey9oStseWSV2zBZMr31YcFuefa0+VXVKcVilGK6jNRrVHgXOb1s9fImtzcCIsHCLt2kVyCSQCwzaDlxrPip5qr7zVgaXJ0IrrV/mTdZzYUXam7n2qTGSRnLPFOMhva9ooza/I31B5GvSp4nkowjLmterPHr4Pl5TlHSSlo/BGOx94GxE+DimUrPDLIHBFrjqXF/A34j6eCrh1ThOUea16o5QxbqzpwnpNN3/wDLMukGU/acCr/c5wzX4GzqDfyU/wD6NMEv25tb2HE5fu0lLm39UWfeeFXweIDWt1TnXkQMwPyIBrHh21Vi11no4uKlQmn1Miujh3OBXNewdwnw3/7s1XY9LlnYzcKcnhlftsVvYO0pMO+05Ei63K9z2rZRnfUi1yOZt3VrrU41I0ot209EYMPWlRnXnGN7P1ZO9GmDRMMzrJnMjdoWtkIFsvnre/iKzcQnJ1LNWsbOE04xo5ou99+zsJLemBUwOKyi2ZWY+JJuTVWHk3Wjc0YyKjh526mc+5ECvs7DhhcXZvmszMD8iAflU8ZJxrya/NCrh0VLCQT/AC0mzX0k+4t8aetdwHvkc4r8M+9GmR8V/sw9iHq/sh1zvmy9Vxtktmtyv86klT9o3d83V295Fut7JsrZOt9XcdHRx7inxv8AxVDH++ZPhfwy8fMs9Yz0SiQtn244l/uJ+iB5dkEW+Rc+dek9MGsvS9fz5HjRebiLz9C0+S/suG0YYmCGWwCSIykm1nDWWx8SbW53tzrBCUk3l6UerVjBpZ+hr59BH73TEQdUoYtOwjAXVsp1e2v6gb8qtwy/XmfRr9vqUYyX7eRby0+/0uVXZU32XalureKLEiwVwBYnhaxI9sEDwattRcrht7uP55Hm0ZchjLWtGfX+dfmXnbPu8/4T/wAJrzaXPXeezW93LuZ80we0pItlMgiuksjoZL6LcDiLcbcDevYnSjLE3vqlsfPU60qeBso6NtX6i/brYRYsHEsb9YMpYNwuWJbhy1NreFeXiZudVuSse3g6cadCKg7rr7yA6MJcwxRbWUyAuTx1B4/vZq1cQVnFLaxh4RLMpuXOvr+fMw3pjKbVwTx+2+UNbmM2Uk/uFh5Cu4d3w01LZHMZFxxlKUN35f6ud3Sb7l/ip6Gq+H++8C7i/wAP4on9lyKuFhZiFUQoSSbADKNSTwFZaibqNLrNtJqNKLe1vQiukH3Cbzj/AI1q/A+/Xj5GXinw0vDzR3bqe5Yb8JPSqsT72XeX4P3EO5Fe2zu8MXPjCpyzRmIxt/hg2PgbceR+h1UsRyUIX2d7/MxYjBrETm1pJWs/A5Nn7fklfC4fEKVxEOJW9x7QCOLn9rUed7irJ0IwUqkOa16oppYuVSUKVVWnGXz0ZZ97ZyMOY1DF52EQC6tY6vbxCBvyrHhopzzPZa/b6npYyTVPKt5aff6XKns+X7JtQWjeKLEjKFcAWJta1iR7Y+jVumuVw293H88jy6cuQxm1oz6/zr8z6NXknvCgK50g/wBnzecf+Yta8F79ePkzBxP4aXh5oguifhivOP8AqrTxL+Pj6GLgu0/D1NPSv7eG+GT1WpcN2l4EONbw8fQtO5HuGH+E/wARrFi/fSPT4f8ADQ7idrMbCk9Knu8P4v8ASa9Hh3PfceRxn3Ue/wBGdXRn7kfxX9BUOIe98CzhPw/iyn9I/v0nwJ/DW/Ae5R5PFviH3I+rYT7tPhX0rxJbs+njzUbqiSFAKA04z7t/hb0qUeciM+azOD2V8h6Vx7nVsZ1w6KAUBD4nd2J53mzSK0iZJArAB10GulwbAC6kcKvjiJKChppquwyywkJVHUu02rPt/OyxEbYxcWLwn2fCEXZ1jygFerVSCSymxCgLx8QONX0oypVeUq9V+8zV5wxFDkqPS0u63Z0L/RbIYwqqo4KAB5AWrE3d3PSSsrIzrh0jdmbHELu4llcyG7ByhBbQZtFFjYAaaVdUq50lZKxnpYfk5OWZu+97fY8n2HC2JjxNiJUBFxazXUr29NbAmxFqKvNU3T6GJYanKqq3SvzU3bW2VFiY+rlXMt7jkQe8EcDUadWVOWaLJ1qEK0cs1dHCd3Q0YifEYh4hYZGZBcDkzKgcj96rPaLSzKKT69fvb6FPsicckptx6tPNK/1JQYUCPq0vGAMq5LdkeFwR+VU5m5ZnqaMiUcsdO4idlbsRYeRnSSYl/bDFCH4+12O8k6Wq+piZVIpNLTYzUcFClJyi3rvtr9BgN14oJTJBJLEGILRqVKGxvYhlJtxGhuL6WpPEynHLNJ9vSKWChSm5U21fo6PI7tsbMGITq2eRVPtBCozDuN1J5crVVSqum8yWpdXoqtHK20uwx2JshcKnVo8jJyVypC6km1lB1J53rtWs6rzNK5zD4dUI5Yt27TDbuxExahJHkCg3yoVAJ5E3UnSu0a7pO8UrkcTho11lk3bsPDsRfs32frZclst7rmyWtkvl9m3hfxpyz5TlLK/5qPZlyXJZnbwvbq2Mth7FTCKUjeQoTcK5UgHnayg60rVnVd5JXO4fDRoRyxbt2knVJoIra+wIcQyu2ZJE9mSM5XHPjwPzHfV1KvOmmls+h7GathadVqT0a2a3MDsHM8bSTzy9UwZVYxhcw4EhEFyOOtd5eyajFK/f9x7NeScpN26NLfRG3GbHEkyTGWVWjvlClMouLHQqeI4/yrka2WDjZanZ4fPUU8z07reRzba3YixTh5JJbr7IVlAXhw7N+IB1JqdLEypK0UiuvgoV5KU29Nuz6Hdi9ndZD1RlkAIszArmYWsQTltrfkBVUamWWZJF06WeGRyffpfy8ji2duxDDG8IaR4pAbxuVIubaiygg6Dn+dWVMTOclLZrpKaWCp04OnduL6GZ7F2AuFuI5ZshJPVsUK3Pd2Mw+RrlWu6vOSv1ksPhY0NISduro8r/AFPJd3IuuM8TSQSNfMYytmvxzKysp7+HHWurESyZJK67Q8JDO6kG4t726fB3RvwWxY0lMzFpZiLdZIQSB3KFAVR5AVCdaUo5VoupE6eHjGed6y63+WXgjDbuwkxYCyPIFGuVCoBPebqTfXvqVGu6TvFK5HE4WOIVpt26kaV3bSyK007ohUhGdcpykEBrKCRoNL8q68Q9WopN9PeRWEVknJtLo0tp4HVtvZCYpOrd5FS9yEKjNzF7qeBFQo1nSeZLUsxGHjXjlk3bsNmydnDDxiNXdlX2c5BKjuFgNPOuVKnKSzNEqNJUo5E212mnA7HEUzyiWVmktmDFSpsLDQKLWHd+dSnWzRUbLQhTw+Sbnmbv3W8j3G7DhlninIIkiOhWwzeDaajWkK8owcFsxUw1OdSNR7o8xuxxLNHKZZVaO+QKUyi4sdCp4jTX8qQrZYuNlqKmHU5qeZ6bbW8jm23uzFinVpZJez7IUqAvC9uzfXKDqalRxMqStFIrxGChXknNvTb8sTGHjyqqlmawtma1z4mwAv8AKqJO7uaoqySvc2VwkVzpB/s+bzj/AMxa14H368fJmDifw0vDzRBdE/DFf4X9VaeJfx8fQw8F2n4epp6V/bw3wyeq1Lhu0vAjxreHj6Fk3SjDbNiViQDGwJUkEdo6gjUHxrHiXau2us9HBJPCxT6ikYDaHWY6BIpsUYTIoPWTMS2t+AtYHhavRnTy0ZSlFXt0I8elWz4mMYTllv0vcsfSp7vD+L/Say8O577jfxn3Ue/0Z1dGfuR/Ff0FQ4h73wLOE/D+LKf0j+/SfAn8Nb8B7lHk8W+Ifcj6tg/u0+FfSvEluz6ePNRuqJIUAoDTjPu3+FvSpR5yIz5rM4PZXyHpXHudWxnXDooBQCgPAKA9oBQCgFAKAUAoBQCgFAKAUAoBQCgFAKAUAoBQCgFAKAUAoBQCgFAKAUAoBQCgFAVzpB/s+bzj/wAxa14H368fJmDifw0vDzRA9E//AMr/AAv6608S/j4+hh4L/Pw9TV0r+3hvhk9VqXDdpeBHjW8PH0LLuh/ZsP4b+rVjxXv33npYH4WPcfM90ffcN+ItexivdS7j5zA/EQ7y79Knu8P4v9JrzuHc99x7HGfdR7/RnV0Z+5H8V/QVDiHvfAt4T8P4sp/SP79J8Cfw1vwHuUeTxb4h9yPq2E+7T4V9K8SW7Pp481G6okhQCgNOM+7f4W9KlHnIjPmszg9lfIelce51bGdcOigFAYu4UEkgAcSdAKJX2ONpas1RYyNlLq6MovdgwIFuNyDapOEk7NHFOMldPQ59lbWjxAcxkEI2W4IN/G3EC9wL8ct6nUpSp2zFdGvCrdxex31UXEC28RkneDDR9a0f3js2RF5WvYkm+lgO/uNafZ8sFOo7X26zH7XmqOnSV2t3sl5+Rvwm1JTiBBNCEJRnV1fOrZSoIF1Bv2ufh31GVKOTPGV9eonCtPlOTnG2l73uujsXWcu8u8jYR4wYc4k0UiSxuLXBBXT2hzqdDDKqm72t2FWKxjw8kst77anRt3bMmFgEzRBrWDgSeySQBY5O0LnwqNGjGrPKn9CzEYiVCnyjjfr1/rU69jY1p4UlZAmcBlAbN2SLgnQWPhVdWChJxTvYsoVHUgptWuQ+9O9f2N1URdYLAuc1styQvI6nK2mnCtGHwvLJu9jLjMd7PJLLfr7OryZZIpAyhlNwwBB7wdRWRqzszemmrormM3kmTGLhRAmZ9VYykArqQTaMkHsnTWtcMNF0uUzbdn9mCeMqRrqjlV3s79/Z2G/ZW8XWYmTDSx9XMmujZlYaHQ2B4EHUVCph8tNVIu6ZZRxeeq6MlaS8Ua9ubyPhpo4jAG64gRsJLX1C9oZNNWHfXaOGVSDlm230I4jGOjUjDLfNtr/RIYfGz9YiSQBVYN21kzgEC9j2Ba/8qqlCGW8ZfQvjUqZkpRsuu9/Q595tuNg0EnVCRCQpOfKQTfllNxpxvU8PQVZ5b2ZXi8S8PHPluu879lYp5YlkdAmcBgobNoQCLmw114fnVVSKjJxTuX0pucFJq1zrqBYRe8W1WwsJlEYkVbZu3lIuQot2TfU+FXUKSqyy3sZsVXdCGe10jXgtrSy4XrxCASMyp1nFfE5NDx015ajl2dKMamS/0FOvOdLlFHuV/wCjXuvt9sYrOIsiKcty+YlrA8Mo0s3G9SxFBUWle7IYPF+0xclGy7zVvFvI2EkjQw5xKbIRJa5FgQRl01Yc67QwyqxbzWt2EcVjHQnGOW+bbX86yZeSTq7hFMlh2M9hfmM2X+X0rOlHNa+hrbllvbXqv6/0Q+7G8bYzMRDkRDYkyXN7XsBl/nWjEYdUbJu77jLhMY8RdqNku0ldqYl4omdEDlAWKlsugFzY2OunCqKcVKSTdjTVm4Qckr2I/djbrYxDJ1QjQEqDnzEkWPDKNNeN/lVuIoKi8t7sowmKeIjny2XeTdZzWKAUAoBQCgFAKAUAoCk73bfhLzYPELIiHIVkSxP919QeWYEXF69HDUJ2VWDTeuh5GNxdPNLD1U0tNV8/zc27mfYMOJOqxQcyZbhyEItfgCAeZqOK5epbNDbqJYBYalfk53v19h5v1sCbGGFoMjBAwN2A4kcPpTB4iFG6mOI4SpiMrp20uTOxdkFcCmGmAPYZXCk8CTwPkaoq1b1nUj1muhQy4dUp9Vmcke4+CUghGuCCO23Ea99TeNrNWuVR4Zh07pfVnm/WxZcVDGsQUlXzEE20ykafWmDrRpTbl1HOI4ademow6GbNz9nPg8LknKKc7N7QsAbc/lXMVUVWpeBLA0ZYejln1kDvXhdmyzGWTFkMQAVjKvw05A2+dacNLEQjljD5mLG08JUnnnU17NTtwW/2FzFSHSNVAVmBJY8OC3sLevKq54Cra61ZdT4tQcrPRLp/0WrZ+OjnjWSNsyNexsRwNjodeINY5wlCWWW56VOpGpFTg9GdFQJigNOM+7f4W9KlHnIjPmszg9lfIelce51bGdcOigFAU/au2IzPjFksfs0YMUZF8zlSxcjnl7IvyFzzrdTovJBx/k9X6fm55lXER5SopfwWi8L3/NvE07MkWHYrEEE9W9zx7TnT5jMo+VSqJzxdu3yIUWqWAuup/N/7Jzc+FEwkKra4Rc1v1iM5BPO2as+KbdVtmzBRUaEUur+yaNZzUULcKQYafE4aY5ZSwK5tM9r8CePEEd9z3V6eNXKQjUht5Hi8NfI1J0anOv8AMt7bRj69YR2pCrMbWORRbVu65IFYOTlkc+g9V1YcoodPkVHpOcZsGM1u2xOouBdda3cPTtP86zyuLtXp69P2N2/GCKYN2OJle5SyuY7N2h+qgJ79DyrmDneqllS+f3J8RpuOHbc29t7dfcWDdeVfsWGNxYRJc3GllF71lxCfLS7zdhGvZ4dy8itzYCXGQYqVWhyTuSuYNmCxnKliGsL5SeH981qVSNGcYu9167/nYYZUZ4inOSatL56bffxO/o62qJcKIye3D2bc8vFT5f3f3arx1LJUzdDLOF1+Uo5XvHT7fYi9vvfbOHyuqkRgZjYhTZ+IuO8fWrqK/wCpK66fsZ8Q/wDvws7afcseyN3VinkxDyNLNJoWIAAGnsgeAA8hWSriHOCglZI30cIqdR1W7yZXukFgcXgBnykPqQRdbumuunInXurXgvdz0/LMw8Ta5ekr219UTuFKxYlC2KMxlUxqrFCQR2yewAMtl4kd1ZZXlTdo2tr093Sbo2hVV53volp39Fjh6TXH2MC4uZFsO/Q1bw9fu+Bn4u17PbtRJ4Pa8MWFgYuGPVxgKpBZmIACqL8SaplSnKo1bpZphXhCjFt9C732E3Wc1lc6QXAwEwJGpjt4/pFOla8F79ePkzz+KP8A6svDzRw7FwV9no/2qZVERuA0WUWB01S9vnVlaf7zWVb9v3K8PTvhlLlHa3ZbyMeith9lkFxfribfuJXeI+8Xd6shwb3Mv/16I5+keRRPgLkaOxOvAZo9T9D9KlgE8lTu+5DijXKUu/1ReWkAFyRbje+ledY9m63KJ0YYlFinzOq/pAdSBpbxr0uIRblGy6DxuETiqcrvpLNitoxy4TESKexklUMbANYEErrqLgi/O1Y405RqRi99D0ZVoToyknpZ6kF0b4yNME2d0W0jE5mAsLL3mtOPhJ1dF0GLhM4xw+r6WWzAYtZo1kUEK2q3FiRfQ+RGo8COFYZwcJZWenTqKpFSWzOiokxQCgFAKAUAoBQERvRhZ5ID9mYrKjB1sbXtxHdqDwOh51fh5QjP9zYy4uFSVP8AadpLUprb3A/odo4XMV55bMPHK3A+IIrf7Jb9dCZ5T4gn+3iqf53P0ZpfZWyZ9YsS0B7n4D/nt/FUlVxUOdG/52fYg8PgavMnl7/7+5iu48nHD4uF/EMV/hzV326O04MLhc96VRP6eVzYd2Nqr7MrH4Z3HqRXPasK94/Q68DjltP/AOmYPsTa44zSAeOJP/fXeXwvRFfIi8Lj1vJ/+iN2hBiUUmTGISB7H2hnY+Flv+dqthKnJ/ph9CirCvBNzqruzNsgHYk3Jue861qStsee23qzyug34PByTMEjRnY8lF/r3DxNRnOMFeTsTp0p1Hlgrs+ybqbOfD4SKKS2ZcxNuAzMWt8r18/iaiqVHJH12Doyo0Ywluvvcl6oNIoDTjPu3+FvSpR5yIz5rM4PZXyHpXHudWxnXDooBQGh8HGS5MaEuMrkqO0vCzaajwNSU5K2uxB04u91vuevhYynVlFKWtkKjLbutwtRSaea+p1wi45WtOo2RxhQAoAA0AAsB5VxtvVnUklZGVcOnNjMBFLbrY0ktwzqrW8ripxqShzXYhOlCfOSfeeYTZ0MWscUcZIt2EVdPkKSqTlzm2chSpw5sUu5Hs+z4XOZ4o2bvZFJ+pFFUmlZNnZUoSd2kJNnwsFVooyF0UFFIXy00oqk07psOlBpJpaHq4GIIUEaBGNyoVcpPiLWPAfSuZ5XvfUKnBLLZWPF2dCFKiKMK2pXItjbhcWsa7yk73uznJQtbKrdwg2fChzJFGp71RQfqBR1JNWbOxpQi7pJGD7Kw5JJhiJJJJKKbk8SdK6qs1tJ/M46NN7xXyOtVAFhoBVZYcsmzIGJZoYiTxJRST5kipqpNKybK3Rpt3cV8j2HZsCEMkUasOBVFBHLiBR1JtWbYjSpxd1FfIyxGBikILxo5AsCyqTb5iuRnKOzOypwlrJJmEey4FIZYYgRqCEUEHw0rrqzas2zio007qK+R11AsNOJwkclusRHtwzKGt5XFSjOUdnYjKEZc5XMF2fCFKCKPKTcrkWxPeRaxOg+ld5Sd73dyPJQtbKrdx7h8DFGbpGiEi11VQbd2grkpyluzsacIu8UkYzbOhdizxRsx4lkUk/MiuqpNKybOSpQk7uK+RsbCxlOrKKU0GXKMunDThXM0r3vqSyRy5badRo/2Rh/+BD/ANNP9KlytT/J/MhyFL/FfJG58FEUCGNCg4KVBUeQtaoqck731JOnFrK1oaf9kYb/AIEP/TT/AEqXK1P8n8yPIUv8V8kdiqAAALAaADlVZalY9oBQCgFAKAUAoBQCgOfGYGKYZZY1cdzAH6X4VKM5Qd4uxCdOE1aSuV7Gbg4N/ZDx/A38mvWuGPrR31MFThWHlsmu7+yJn6NFPsYgj4ow35hhV0eJPpj9TLLgsf4z+n+jlbo1lHszp81YfzNWLiUemJW+Cy6J/Q1/+20//Fi+jf6V3/kodTOf8LU/yRtTo1l5zoPJCf5ioviUf8Tq4LLpn9Drw/Rqg9vEMfhQL6lqhLiT6IlseCx/lN/K33JfB7iYKO10aQj9dj6LYflVE8dWl02NVPheHhur95YMLhY41yxoqL3KAB+VZZSlJ3k7m+EIwVoqyN1RJCgFAacZ92/wt6VKPORGfNZnB7K+Q9K49zq2M64dFAKAUAoBQCgFAKAUAoBQCgFAKAUAoBQCgFAKAUAoBQCgFAKAUAoBQCgFAKAUAoBQCgFAKAUAoBQCgFAKAUAoBQCgFAKAwmTMrL3gj66V1OzucaurHqLYAdwtXGdRlQCgFAKAUAoBQCgFAKAUAoBQCgFAKAUAoBQCgFAKAUAoBQCgFAKAUAoBQCgFAKAUAoBQCgP/2Q=="/>
          <p:cNvSpPr>
            <a:spLocks noChangeAspect="1" noChangeArrowheads="1"/>
          </p:cNvSpPr>
          <p:nvPr/>
        </p:nvSpPr>
        <p:spPr bwMode="auto">
          <a:xfrm>
            <a:off x="410633" y="7939"/>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sz="1800">
              <a:solidFill>
                <a:prstClr val="white"/>
              </a:solidFill>
              <a:latin typeface="Tw Cen MT"/>
            </a:endParaRPr>
          </a:p>
        </p:txBody>
      </p:sp>
      <p:sp>
        <p:nvSpPr>
          <p:cNvPr id="4" name="Oval 3"/>
          <p:cNvSpPr/>
          <p:nvPr/>
        </p:nvSpPr>
        <p:spPr>
          <a:xfrm>
            <a:off x="9703352" y="5900502"/>
            <a:ext cx="842433" cy="333375"/>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sz="1800">
              <a:solidFill>
                <a:prstClr val="white"/>
              </a:solidFill>
            </a:endParaRPr>
          </a:p>
        </p:txBody>
      </p:sp>
    </p:spTree>
    <p:extLst>
      <p:ext uri="{BB962C8B-B14F-4D97-AF65-F5344CB8AC3E}">
        <p14:creationId xmlns:p14="http://schemas.microsoft.com/office/powerpoint/2010/main" val="24134826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noGrp="1"/>
          </p:cNvGraphicFramePr>
          <p:nvPr>
            <p:ph idx="1"/>
            <p:extLst>
              <p:ext uri="{D42A27DB-BD31-4B8C-83A1-F6EECF244321}">
                <p14:modId xmlns:p14="http://schemas.microsoft.com/office/powerpoint/2010/main" val="2828188470"/>
              </p:ext>
            </p:extLst>
          </p:nvPr>
        </p:nvGraphicFramePr>
        <p:xfrm>
          <a:off x="165629" y="386938"/>
          <a:ext cx="8280400" cy="549116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0" y="6488668"/>
            <a:ext cx="12192000" cy="369332"/>
          </a:xfrm>
          <a:prstGeom prst="rect">
            <a:avLst/>
          </a:prstGeom>
        </p:spPr>
        <p:txBody>
          <a:bodyPr wrap="square">
            <a:spAutoFit/>
          </a:bodyPr>
          <a:lstStyle/>
          <a:p>
            <a:pPr algn="ctr"/>
            <a:r>
              <a:rPr lang="en-US" dirty="0" smtClean="0"/>
              <a:t>Lane P et al. Geriatric </a:t>
            </a:r>
            <a:r>
              <a:rPr lang="en-US" dirty="0"/>
              <a:t>trauma patients-are they receiving trauma center care</a:t>
            </a:r>
            <a:r>
              <a:rPr lang="en-US" dirty="0" smtClean="0"/>
              <a:t>?</a:t>
            </a:r>
            <a:r>
              <a:rPr lang="en-US" dirty="0"/>
              <a:t> Acad </a:t>
            </a:r>
            <a:r>
              <a:rPr lang="en-US" dirty="0" err="1"/>
              <a:t>Emerg</a:t>
            </a:r>
            <a:r>
              <a:rPr lang="en-US" dirty="0"/>
              <a:t> Med. 2003 Mar;10(3):244-50</a:t>
            </a:r>
            <a:r>
              <a:rPr lang="en-US" dirty="0" smtClean="0"/>
              <a:t>.</a:t>
            </a:r>
            <a:endParaRPr lang="en-US" dirty="0"/>
          </a:p>
        </p:txBody>
      </p:sp>
      <p:sp>
        <p:nvSpPr>
          <p:cNvPr id="4" name="TextBox 3"/>
          <p:cNvSpPr txBox="1"/>
          <p:nvPr/>
        </p:nvSpPr>
        <p:spPr>
          <a:xfrm>
            <a:off x="8804639" y="2346003"/>
            <a:ext cx="3153688" cy="2062103"/>
          </a:xfrm>
          <a:prstGeom prst="rect">
            <a:avLst/>
          </a:prstGeom>
          <a:solidFill>
            <a:srgbClr val="FF0000"/>
          </a:solidFill>
        </p:spPr>
        <p:txBody>
          <a:bodyPr wrap="square" rtlCol="0">
            <a:spAutoFit/>
          </a:bodyPr>
          <a:lstStyle/>
          <a:p>
            <a:pPr algn="ctr"/>
            <a:r>
              <a:rPr lang="en-US" sz="3200" dirty="0" smtClean="0">
                <a:solidFill>
                  <a:srgbClr val="FFFF00"/>
                </a:solidFill>
              </a:rPr>
              <a:t>47% of </a:t>
            </a:r>
          </a:p>
          <a:p>
            <a:pPr algn="ctr"/>
            <a:r>
              <a:rPr lang="en-US" sz="3200" dirty="0">
                <a:solidFill>
                  <a:srgbClr val="FFFF00"/>
                </a:solidFill>
              </a:rPr>
              <a:t>s</a:t>
            </a:r>
            <a:r>
              <a:rPr lang="en-US" sz="3200" dirty="0" smtClean="0">
                <a:solidFill>
                  <a:srgbClr val="FFFF00"/>
                </a:solidFill>
              </a:rPr>
              <a:t>eriously injured </a:t>
            </a:r>
          </a:p>
          <a:p>
            <a:pPr algn="ctr"/>
            <a:r>
              <a:rPr lang="en-US" sz="3200" dirty="0" smtClean="0">
                <a:solidFill>
                  <a:srgbClr val="FFFF00"/>
                </a:solidFill>
              </a:rPr>
              <a:t>young patients are taken to TC’s</a:t>
            </a:r>
            <a:r>
              <a:rPr lang="en-US" sz="3200" dirty="0" smtClean="0"/>
              <a:t>.  </a:t>
            </a:r>
            <a:endParaRPr lang="en-US" sz="3200" dirty="0"/>
          </a:p>
        </p:txBody>
      </p:sp>
    </p:spTree>
    <p:extLst>
      <p:ext uri="{BB962C8B-B14F-4D97-AF65-F5344CB8AC3E}">
        <p14:creationId xmlns:p14="http://schemas.microsoft.com/office/powerpoint/2010/main" val="32436489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10-12 at 11.54.34 PM.png"/>
          <p:cNvPicPr>
            <a:picLocks noGrp="1" noChangeAspect="1"/>
          </p:cNvPicPr>
          <p:nvPr>
            <p:ph/>
          </p:nvPr>
        </p:nvPicPr>
        <p:blipFill>
          <a:blip r:embed="rId2">
            <a:extLst>
              <a:ext uri="{28A0092B-C50C-407E-A947-70E740481C1C}">
                <a14:useLocalDpi xmlns:a14="http://schemas.microsoft.com/office/drawing/2010/main" val="0"/>
              </a:ext>
            </a:extLst>
          </a:blip>
          <a:srcRect l="5080" r="5080"/>
          <a:stretch>
            <a:fillRect/>
          </a:stretch>
        </p:blipFill>
        <p:spPr>
          <a:xfrm>
            <a:off x="86315" y="0"/>
            <a:ext cx="12105685" cy="6756286"/>
          </a:xfrm>
          <a:ln>
            <a:noFill/>
          </a:ln>
        </p:spPr>
      </p:pic>
    </p:spTree>
    <p:extLst>
      <p:ext uri="{BB962C8B-B14F-4D97-AF65-F5344CB8AC3E}">
        <p14:creationId xmlns:p14="http://schemas.microsoft.com/office/powerpoint/2010/main" val="34595562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216</TotalTime>
  <Words>1137</Words>
  <Application>Microsoft Macintosh PowerPoint</Application>
  <PresentationFormat>Custom</PresentationFormat>
  <Paragraphs>161</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Geriatric Trauma For Pre-hospital Trauma Teams</vt:lpstr>
      <vt:lpstr>Objectives</vt:lpstr>
      <vt:lpstr>WHY ARE THEY DIFFERENT?</vt:lpstr>
      <vt:lpstr>PHYSIOLOGY OF AGING</vt:lpstr>
      <vt:lpstr>PHYSIOLOGY OF AGING</vt:lpstr>
      <vt:lpstr>PRE-EXISTING CONDITIONS (PECs) AND MORTALITY IN ELDERLY PATIENTS</vt:lpstr>
      <vt:lpstr>Population Demographics</vt:lpstr>
      <vt:lpstr>PowerPoint Presentation</vt:lpstr>
      <vt:lpstr>PowerPoint Presentation</vt:lpstr>
      <vt:lpstr>Ohio Geriatric Trauma Field Destination Criteria</vt:lpstr>
      <vt:lpstr>Do the ‘Ohio Criteria’ Work?</vt:lpstr>
      <vt:lpstr>Is Age Just a Number?</vt:lpstr>
      <vt:lpstr>EAST Guideline: Should AGE be a factor?</vt:lpstr>
      <vt:lpstr>EAST Guideline: Should AGE be a factor?</vt:lpstr>
      <vt:lpstr>“Lift-Assist Calls”-A Possible Warning Sign</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Geriatric Trauma Core Concepts for Trauma Centers</dc:title>
  <dc:creator>Andrew Bernard</dc:creator>
  <cp:lastModifiedBy>Andrew Bernard</cp:lastModifiedBy>
  <cp:revision>29</cp:revision>
  <dcterms:created xsi:type="dcterms:W3CDTF">2016-12-14T22:12:43Z</dcterms:created>
  <dcterms:modified xsi:type="dcterms:W3CDTF">2017-10-09T00:07:17Z</dcterms:modified>
</cp:coreProperties>
</file>