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257" r:id="rId3"/>
    <p:sldId id="263" r:id="rId4"/>
    <p:sldId id="264" r:id="rId5"/>
    <p:sldId id="265" r:id="rId6"/>
    <p:sldId id="266" r:id="rId7"/>
    <p:sldId id="267" r:id="rId8"/>
    <p:sldId id="268" r:id="rId9"/>
    <p:sldId id="269" r:id="rId10"/>
    <p:sldId id="270" r:id="rId11"/>
    <p:sldId id="258" r:id="rId12"/>
    <p:sldId id="259" r:id="rId13"/>
    <p:sldId id="260" r:id="rId14"/>
    <p:sldId id="261" r:id="rId15"/>
    <p:sldId id="262" r:id="rId16"/>
    <p:sldId id="271" r:id="rId17"/>
    <p:sldId id="273" r:id="rId18"/>
    <p:sldId id="274" r:id="rId19"/>
    <p:sldId id="275" r:id="rId20"/>
    <p:sldId id="276" r:id="rId21"/>
    <p:sldId id="277" r:id="rId22"/>
    <p:sldId id="278" r:id="rId23"/>
    <p:sldId id="285" r:id="rId24"/>
    <p:sldId id="286" r:id="rId25"/>
    <p:sldId id="279" r:id="rId26"/>
    <p:sldId id="280" r:id="rId27"/>
    <p:sldId id="281" r:id="rId28"/>
    <p:sldId id="282" r:id="rId29"/>
    <p:sldId id="287" r:id="rId30"/>
    <p:sldId id="288" r:id="rId31"/>
    <p:sldId id="289" r:id="rId32"/>
    <p:sldId id="290" r:id="rId33"/>
    <p:sldId id="291" r:id="rId34"/>
    <p:sldId id="292" r:id="rId35"/>
    <p:sldId id="293" r:id="rId36"/>
    <p:sldId id="283" r:id="rId37"/>
    <p:sldId id="284" r:id="rId38"/>
    <p:sldId id="295" r:id="rId39"/>
    <p:sldId id="294" r:id="rId4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3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63A5B-F658-402A-B609-7697F77F59B4}" type="datetimeFigureOut">
              <a:rPr kumimoji="1" lang="ja-JP" altLang="en-US" smtClean="0"/>
              <a:pPr/>
              <a:t>2010/3/10</a:t>
            </a:fld>
            <a:endParaRPr kumimoji="1" lang="ja-JP"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85B78-A382-4022-A6A4-D89FC5A98C2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ja-JP" dirty="0" smtClean="0"/>
              <a:t>Body heat is lost to the environment via five mechanisms</a:t>
            </a:r>
            <a:endParaRPr kumimoji="1" lang="ja-JP" altLang="en-US"/>
          </a:p>
        </p:txBody>
      </p:sp>
      <p:sp>
        <p:nvSpPr>
          <p:cNvPr id="4" name="Slide Number Placeholder 3"/>
          <p:cNvSpPr>
            <a:spLocks noGrp="1"/>
          </p:cNvSpPr>
          <p:nvPr>
            <p:ph type="sldNum" sz="quarter" idx="10"/>
          </p:nvPr>
        </p:nvSpPr>
        <p:spPr/>
        <p:txBody>
          <a:bodyPr/>
          <a:lstStyle/>
          <a:p>
            <a:fld id="{C2385B78-A382-4022-A6A4-D89FC5A98C2C}"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ja-JP" dirty="0" smtClean="0"/>
              <a:t>most patients have depleted their glycogen stores, and hypothermia masks the clinical signs of hypoglycemia</a:t>
            </a:r>
          </a:p>
          <a:p>
            <a:r>
              <a:rPr lang="en-US" altLang="ja-JP" dirty="0" smtClean="0"/>
              <a:t>a patient’s history of alcohol abuse may not be available and thiamine has minimal adverse effects</a:t>
            </a:r>
            <a:endParaRPr kumimoji="1" lang="ja-JP" altLang="en-US"/>
          </a:p>
        </p:txBody>
      </p:sp>
      <p:sp>
        <p:nvSpPr>
          <p:cNvPr id="4" name="Slide Number Placeholder 3"/>
          <p:cNvSpPr>
            <a:spLocks noGrp="1"/>
          </p:cNvSpPr>
          <p:nvPr>
            <p:ph type="sldNum" sz="quarter" idx="10"/>
          </p:nvPr>
        </p:nvSpPr>
        <p:spPr/>
        <p:txBody>
          <a:bodyPr/>
          <a:lstStyle/>
          <a:p>
            <a:fld id="{C2385B78-A382-4022-A6A4-D89FC5A98C2C}"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ja-JP"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ltLang="ja-JP" smtClean="0"/>
              <a:t>Click to edit Master subtitle style</a:t>
            </a:r>
            <a:endParaRPr kumimoji="0" lang="en-US"/>
          </a:p>
        </p:txBody>
      </p:sp>
      <p:sp>
        <p:nvSpPr>
          <p:cNvPr id="30" name="Date Placeholder 29"/>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4" name="Date Placeholder 3"/>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ltLang="ja-JP"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4" name="Date Placeholder 3"/>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4" name="Date Placeholder 3"/>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ja-JP"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ltLang="ja-JP" smtClean="0"/>
              <a:t>Click to edit Master text styles</a:t>
            </a:r>
          </a:p>
        </p:txBody>
      </p:sp>
      <p:sp>
        <p:nvSpPr>
          <p:cNvPr id="4" name="Date Placeholder 3"/>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ltLang="ja-JP"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5" name="Date Placeholder 4"/>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ltLang="ja-JP"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ja-JP"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ja-JP"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7" name="Date Placeholder 6"/>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ltLang="ja-JP" smtClean="0"/>
              <a:t>Click to edit Master title style</a:t>
            </a:r>
            <a:endParaRPr kumimoji="0" lang="en-US"/>
          </a:p>
        </p:txBody>
      </p:sp>
      <p:sp>
        <p:nvSpPr>
          <p:cNvPr id="3" name="Date Placeholder 2"/>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ltLang="ja-JP"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ltLang="ja-JP"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ltLang="ja-JP" smtClean="0"/>
              <a:t>Click to edit Master text styles</a:t>
            </a:r>
          </a:p>
          <a:p>
            <a:pPr lvl="1" eaLnBrk="1" latinLnBrk="0" hangingPunct="1"/>
            <a:r>
              <a:rPr lang="en-US" altLang="ja-JP" smtClean="0"/>
              <a:t>Second level</a:t>
            </a:r>
          </a:p>
          <a:p>
            <a:pPr lvl="2" eaLnBrk="1" latinLnBrk="0" hangingPunct="1"/>
            <a:r>
              <a:rPr lang="en-US" altLang="ja-JP" smtClean="0"/>
              <a:t>Third level</a:t>
            </a:r>
          </a:p>
          <a:p>
            <a:pPr lvl="3" eaLnBrk="1" latinLnBrk="0" hangingPunct="1"/>
            <a:r>
              <a:rPr lang="en-US" altLang="ja-JP" smtClean="0"/>
              <a:t>Fourth level</a:t>
            </a:r>
          </a:p>
          <a:p>
            <a:pPr lvl="4" eaLnBrk="1" latinLnBrk="0" hangingPunct="1"/>
            <a:r>
              <a:rPr lang="en-US" altLang="ja-JP" smtClean="0"/>
              <a:t>Fifth level</a:t>
            </a:r>
            <a:endParaRPr kumimoji="0" lang="en-US"/>
          </a:p>
        </p:txBody>
      </p:sp>
      <p:sp>
        <p:nvSpPr>
          <p:cNvPr id="5" name="Date Placeholder 4"/>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9A7511-1004-4147-9A9F-FDB48209D71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ltLang="ja-JP"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ltLang="ja-JP" smtClean="0"/>
              <a:t>Click to edit Master text styles</a:t>
            </a:r>
          </a:p>
        </p:txBody>
      </p:sp>
      <p:sp>
        <p:nvSpPr>
          <p:cNvPr id="5" name="Date Placeholder 4"/>
          <p:cNvSpPr>
            <a:spLocks noGrp="1"/>
          </p:cNvSpPr>
          <p:nvPr>
            <p:ph type="dt" sz="half" idx="10"/>
          </p:nvPr>
        </p:nvSpPr>
        <p:spPr/>
        <p:txBody>
          <a:bodyPr/>
          <a:lstStyle/>
          <a:p>
            <a:fld id="{8CAA10A3-B2FE-45AB-8FA6-C2C5B615134C}" type="datetimeFigureOut">
              <a:rPr kumimoji="1" lang="ja-JP" altLang="en-US" smtClean="0"/>
              <a:pPr/>
              <a:t>2010/3/10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8077200" y="6356350"/>
            <a:ext cx="609600" cy="365125"/>
          </a:xfrm>
        </p:spPr>
        <p:txBody>
          <a:bodyPr/>
          <a:lstStyle/>
          <a:p>
            <a:fld id="{949A7511-1004-4147-9A9F-FDB48209D71A}" type="slidenum">
              <a:rPr kumimoji="1" lang="ja-JP" altLang="en-US" smtClean="0"/>
              <a:pPr/>
              <a:t>‹#›</a:t>
            </a:fld>
            <a:endParaRPr kumimoji="1" lang="ja-JP"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ltLang="ja-JP"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ltLang="ja-JP"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ltLang="ja-JP" smtClean="0"/>
              <a:t>Click to edit Master text styles</a:t>
            </a:r>
          </a:p>
          <a:p>
            <a:pPr lvl="1" eaLnBrk="1" latinLnBrk="0" hangingPunct="1"/>
            <a:r>
              <a:rPr kumimoji="0" lang="en-US" altLang="ja-JP" smtClean="0"/>
              <a:t>Second level</a:t>
            </a:r>
          </a:p>
          <a:p>
            <a:pPr lvl="2" eaLnBrk="1" latinLnBrk="0" hangingPunct="1"/>
            <a:r>
              <a:rPr kumimoji="0" lang="en-US" altLang="ja-JP" smtClean="0"/>
              <a:t>Third level</a:t>
            </a:r>
          </a:p>
          <a:p>
            <a:pPr lvl="3" eaLnBrk="1" latinLnBrk="0" hangingPunct="1"/>
            <a:r>
              <a:rPr kumimoji="0" lang="en-US" altLang="ja-JP" smtClean="0"/>
              <a:t>Fourth level</a:t>
            </a:r>
          </a:p>
          <a:p>
            <a:pPr lvl="4" eaLnBrk="1" latinLnBrk="0" hangingPunct="1"/>
            <a:r>
              <a:rPr kumimoji="0" lang="en-US" altLang="ja-JP"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AA10A3-B2FE-45AB-8FA6-C2C5B615134C}" type="datetimeFigureOut">
              <a:rPr kumimoji="1" lang="ja-JP" altLang="en-US" smtClean="0"/>
              <a:pPr/>
              <a:t>2010/3/10</a:t>
            </a:fld>
            <a:endParaRPr kumimoji="1" lang="ja-JP"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9A7511-1004-4147-9A9F-FDB48209D71A}" type="slidenum">
              <a:rPr kumimoji="1" lang="ja-JP" altLang="en-US" smtClean="0"/>
              <a:pPr/>
              <a:t>‹#›</a:t>
            </a:fld>
            <a:endParaRPr kumimoji="1" lang="ja-JP"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altLang="ja-JP" dirty="0" smtClean="0">
                <a:solidFill>
                  <a:srgbClr val="FFFF00"/>
                </a:solidFill>
                <a:effectLst>
                  <a:outerShdw blurRad="38100" dist="38100" dir="2700000" algn="tl">
                    <a:srgbClr val="000000">
                      <a:alpha val="43137"/>
                    </a:srgbClr>
                  </a:outerShdw>
                </a:effectLst>
              </a:rPr>
              <a:t>Hypothermia</a:t>
            </a:r>
            <a:br>
              <a:rPr lang="en-US" altLang="ja-JP" dirty="0" smtClean="0">
                <a:solidFill>
                  <a:srgbClr val="FFFF00"/>
                </a:solidFill>
                <a:effectLst>
                  <a:outerShdw blurRad="38100" dist="38100" dir="2700000" algn="tl">
                    <a:srgbClr val="000000">
                      <a:alpha val="43137"/>
                    </a:srgbClr>
                  </a:outerShdw>
                </a:effectLst>
              </a:rPr>
            </a:br>
            <a:endParaRPr kumimoji="1" lang="ja-JP" altLang="en-US">
              <a:solidFill>
                <a:srgbClr val="FFFF00"/>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533400" y="3500438"/>
            <a:ext cx="7854696" cy="1480698"/>
          </a:xfrm>
        </p:spPr>
        <p:txBody>
          <a:bodyPr/>
          <a:lstStyle/>
          <a:p>
            <a:pPr algn="ctr"/>
            <a:r>
              <a:rPr lang="en-US" altLang="ja-JP" sz="2800" b="1" dirty="0" err="1" smtClean="0">
                <a:solidFill>
                  <a:srgbClr val="FFFF00"/>
                </a:solidFill>
                <a:effectLst>
                  <a:outerShdw blurRad="38100" dist="38100" dir="2700000" algn="tl">
                    <a:srgbClr val="000000">
                      <a:alpha val="43137"/>
                    </a:srgbClr>
                  </a:outerShdw>
                </a:effectLst>
              </a:rPr>
              <a:t>Taichiro</a:t>
            </a:r>
            <a:r>
              <a:rPr lang="en-US" altLang="ja-JP" sz="2800" b="1" dirty="0" smtClean="0">
                <a:solidFill>
                  <a:srgbClr val="FFFF00"/>
                </a:solidFill>
                <a:effectLst>
                  <a:outerShdw blurRad="38100" dist="38100" dir="2700000" algn="tl">
                    <a:srgbClr val="000000">
                      <a:alpha val="43137"/>
                    </a:srgbClr>
                  </a:outerShdw>
                </a:effectLst>
              </a:rPr>
              <a:t> </a:t>
            </a:r>
            <a:r>
              <a:rPr lang="en-US" altLang="ja-JP" sz="2800" b="1" dirty="0" err="1" smtClean="0">
                <a:solidFill>
                  <a:srgbClr val="FFFF00"/>
                </a:solidFill>
                <a:effectLst>
                  <a:outerShdw blurRad="38100" dist="38100" dir="2700000" algn="tl">
                    <a:srgbClr val="000000">
                      <a:alpha val="43137"/>
                    </a:srgbClr>
                  </a:outerShdw>
                </a:effectLst>
              </a:rPr>
              <a:t>Tsunoyama</a:t>
            </a:r>
            <a:r>
              <a:rPr lang="en-US" altLang="ja-JP" sz="2800" b="1" dirty="0" smtClean="0">
                <a:solidFill>
                  <a:srgbClr val="FFFF00"/>
                </a:solidFill>
                <a:effectLst>
                  <a:outerShdw blurRad="38100" dist="38100" dir="2700000" algn="tl">
                    <a:srgbClr val="000000">
                      <a:alpha val="43137"/>
                    </a:srgbClr>
                  </a:outerShdw>
                </a:effectLst>
              </a:rPr>
              <a:t> </a:t>
            </a:r>
            <a:endParaRPr lang="ja-JP" altLang="en-US" sz="2800" b="1" smtClean="0">
              <a:solidFill>
                <a:srgbClr val="FFFF00"/>
              </a:solidFill>
              <a:effectLst>
                <a:outerShdw blurRad="38100" dist="38100" dir="2700000" algn="tl">
                  <a:srgbClr val="000000">
                    <a:alpha val="43137"/>
                  </a:srgbClr>
                </a:outerShdw>
              </a:effectLst>
            </a:endParaRPr>
          </a:p>
          <a:p>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12066"/>
          </a:xfrm>
        </p:spPr>
        <p:txBody>
          <a:bodyPr/>
          <a:lstStyle/>
          <a:p>
            <a:pPr algn="ctr"/>
            <a:r>
              <a:rPr lang="en-US" altLang="ja-JP" dirty="0" smtClean="0">
                <a:solidFill>
                  <a:srgbClr val="FFFF00"/>
                </a:solidFill>
                <a:effectLst>
                  <a:outerShdw blurRad="38100" dist="38100" dir="2700000" algn="tl">
                    <a:srgbClr val="000000">
                      <a:alpha val="43137"/>
                    </a:srgbClr>
                  </a:outerShdw>
                </a:effectLst>
              </a:rPr>
              <a:t>Clinical thermometers</a:t>
            </a:r>
            <a:endParaRPr kumimoji="1" lang="ja-JP" altLang="en-US">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285992"/>
            <a:ext cx="7772400" cy="4000528"/>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sz="2800" dirty="0" smtClean="0">
                <a:solidFill>
                  <a:srgbClr val="FFFF00"/>
                </a:solidFill>
                <a:effectLst>
                  <a:outerShdw blurRad="38100" dist="38100" dir="2700000" algn="tl">
                    <a:srgbClr val="000000">
                      <a:alpha val="43137"/>
                    </a:srgbClr>
                  </a:outerShdw>
                </a:effectLst>
              </a:rPr>
              <a:t>Special low-reading rectal thermometers or rectal </a:t>
            </a:r>
            <a:r>
              <a:rPr lang="en-US" altLang="ja-JP" sz="2800" dirty="0" err="1" smtClean="0">
                <a:solidFill>
                  <a:srgbClr val="FFFF00"/>
                </a:solidFill>
                <a:effectLst>
                  <a:outerShdw blurRad="38100" dist="38100" dir="2700000" algn="tl">
                    <a:srgbClr val="000000">
                      <a:alpha val="43137"/>
                    </a:srgbClr>
                  </a:outerShdw>
                </a:effectLst>
              </a:rPr>
              <a:t>thermistor</a:t>
            </a:r>
            <a:r>
              <a:rPr lang="en-US" altLang="ja-JP" sz="2800" dirty="0" smtClean="0">
                <a:solidFill>
                  <a:srgbClr val="FFFF00"/>
                </a:solidFill>
                <a:effectLst>
                  <a:outerShdw blurRad="38100" dist="38100" dir="2700000" algn="tl">
                    <a:srgbClr val="000000">
                      <a:alpha val="43137"/>
                    </a:srgbClr>
                  </a:outerShdw>
                </a:effectLst>
              </a:rPr>
              <a:t> probes, when available</a:t>
            </a:r>
          </a:p>
          <a:p>
            <a:pPr>
              <a:buClr>
                <a:srgbClr val="FFFF00"/>
              </a:buClr>
              <a:buFont typeface="Arial" pitchFamily="34" charset="0"/>
              <a:buChar char="•"/>
            </a:pPr>
            <a:endParaRPr lang="en-US" altLang="ja-JP" sz="2800" dirty="0" smtClean="0">
              <a:solidFill>
                <a:srgbClr val="FFFF00"/>
              </a:solidFill>
              <a:effectLst>
                <a:outerShdw blurRad="38100" dist="38100" dir="2700000" algn="tl">
                  <a:srgbClr val="000000">
                    <a:alpha val="43137"/>
                  </a:srgbClr>
                </a:outerShdw>
              </a:effectLst>
            </a:endParaRP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Tympanic thermometry and bladder probes also have been used frequently in research, but further studies are needed to determine their accuracy in patients with hypothermia</a:t>
            </a:r>
            <a:endParaRPr kumimoji="1" lang="ja-JP" altLang="en-US" sz="28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28604"/>
            <a:ext cx="7851648" cy="1143008"/>
          </a:xfrm>
        </p:spPr>
        <p:txBody>
          <a:bodyPr>
            <a:normAutofit fontScale="90000"/>
          </a:bodyPr>
          <a:lstStyle/>
          <a:p>
            <a:pPr algn="ctr"/>
            <a:r>
              <a:rPr lang="en-US" altLang="ja-JP" dirty="0" smtClean="0">
                <a:solidFill>
                  <a:srgbClr val="FFFF00"/>
                </a:solidFill>
              </a:rPr>
              <a:t>The degree of hypothermia</a:t>
            </a:r>
            <a:endParaRPr kumimoji="1" lang="ja-JP" altLang="en-US">
              <a:solidFill>
                <a:srgbClr val="FFFF00"/>
              </a:solidFill>
            </a:endParaRPr>
          </a:p>
        </p:txBody>
      </p:sp>
      <p:sp>
        <p:nvSpPr>
          <p:cNvPr id="3" name="Subtitle 2"/>
          <p:cNvSpPr>
            <a:spLocks noGrp="1"/>
          </p:cNvSpPr>
          <p:nvPr>
            <p:ph type="subTitle" idx="1"/>
          </p:nvPr>
        </p:nvSpPr>
        <p:spPr>
          <a:xfrm>
            <a:off x="533400" y="2428868"/>
            <a:ext cx="7854696" cy="3714776"/>
          </a:xfrm>
        </p:spPr>
        <p:txBody>
          <a:bodyPr/>
          <a:lstStyle/>
          <a:p>
            <a:pPr marL="514350" indent="-514350" algn="l">
              <a:buClr>
                <a:srgbClr val="FFFF00"/>
              </a:buClr>
              <a:buFont typeface="+mj-lt"/>
              <a:buAutoNum type="arabicPeriod"/>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ild </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32–35 °C (90–95 °F)</a:t>
            </a:r>
          </a:p>
          <a:p>
            <a:pPr marL="514350" indent="-514350" algn="l">
              <a:buClr>
                <a:srgbClr val="FFFF00"/>
              </a:buClr>
              <a:buFont typeface="+mj-lt"/>
              <a:buAutoNum type="arabicPeriod"/>
            </a:pP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l">
              <a:buClr>
                <a:srgbClr val="FFFF00"/>
              </a:buClr>
              <a:buFont typeface="+mj-lt"/>
              <a:buAutoNum type="arabicPeriod"/>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oderate</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28–32 °C (82–90 °F)</a:t>
            </a:r>
          </a:p>
          <a:p>
            <a:pPr marL="514350" indent="-514350" algn="l">
              <a:buClr>
                <a:srgbClr val="FFFF00"/>
              </a:buClr>
              <a:buFont typeface="+mj-lt"/>
              <a:buAutoNum type="arabicPeriod"/>
            </a:pP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l">
              <a:buClr>
                <a:srgbClr val="FFFF00"/>
              </a:buClr>
              <a:buFont typeface="+mj-lt"/>
              <a:buAutoNum type="arabicPeriod"/>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evere</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20–28 °C (68–82 °F)</a:t>
            </a:r>
          </a:p>
          <a:p>
            <a:pPr marL="514350" indent="-514350" algn="l">
              <a:buClr>
                <a:srgbClr val="FFFF00"/>
              </a:buClr>
              <a:buFont typeface="+mj-lt"/>
              <a:buAutoNum type="arabicPeriod"/>
            </a:pP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l">
              <a:buClr>
                <a:srgbClr val="FFFF00"/>
              </a:buClr>
              <a:buFont typeface="+mj-lt"/>
              <a:buAutoNum type="arabicPeriod"/>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rofound </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less than 20 °C (68 °F)</a:t>
            </a:r>
            <a:endParaRPr kumimoji="1" lang="ja-JP" altLang="en-US">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8643998" cy="1428760"/>
          </a:xfrm>
        </p:spPr>
        <p:txBody>
          <a:bodyPr/>
          <a:lstStyle/>
          <a:p>
            <a:pPr algn="ctr"/>
            <a:r>
              <a:rPr lang="en-US" altLang="ja-JP" sz="4000" dirty="0" smtClean="0">
                <a:solidFill>
                  <a:srgbClr val="FFFF00"/>
                </a:solidFill>
              </a:rPr>
              <a:t>Symptoms of mild hypothermia </a:t>
            </a:r>
            <a:br>
              <a:rPr lang="en-US" altLang="ja-JP" sz="4000" dirty="0" smtClean="0">
                <a:solidFill>
                  <a:srgbClr val="FFFF00"/>
                </a:solidFill>
              </a:rPr>
            </a:br>
            <a:r>
              <a:rPr lang="en-US" altLang="ja-JP" sz="4000" dirty="0" smtClean="0">
                <a:solidFill>
                  <a:srgbClr val="FFFF00"/>
                </a:solidFill>
              </a:rPr>
              <a:t>32–35 °C</a:t>
            </a:r>
            <a:endParaRPr kumimoji="1" lang="ja-JP" altLang="en-US" sz="4000">
              <a:solidFill>
                <a:srgbClr val="FFFF00"/>
              </a:solidFill>
            </a:endParaRPr>
          </a:p>
        </p:txBody>
      </p:sp>
      <p:sp>
        <p:nvSpPr>
          <p:cNvPr id="3" name="Text Placeholder 2"/>
          <p:cNvSpPr>
            <a:spLocks noGrp="1"/>
          </p:cNvSpPr>
          <p:nvPr>
            <p:ph type="body" idx="1"/>
          </p:nvPr>
        </p:nvSpPr>
        <p:spPr>
          <a:xfrm>
            <a:off x="530352" y="2704664"/>
            <a:ext cx="7772400" cy="3367542"/>
          </a:xfrm>
        </p:spPr>
        <p:txBody>
          <a:bodyPr>
            <a:normAutofit/>
          </a:bodyPr>
          <a:lstStyle/>
          <a:p>
            <a:r>
              <a:rPr lang="en-US" altLang="ja-JP" dirty="0" err="1" smtClean="0">
                <a:solidFill>
                  <a:srgbClr val="FFFF00"/>
                </a:solidFill>
                <a:effectLst>
                  <a:outerShdw blurRad="38100" dist="38100" dir="2700000" algn="tl">
                    <a:srgbClr val="000000">
                      <a:alpha val="43137"/>
                    </a:srgbClr>
                  </a:outerShdw>
                </a:effectLst>
              </a:rPr>
              <a:t>Smpathetic</a:t>
            </a:r>
            <a:r>
              <a:rPr lang="en-US" altLang="ja-JP" dirty="0" smtClean="0">
                <a:solidFill>
                  <a:srgbClr val="FFFF00"/>
                </a:solidFill>
                <a:effectLst>
                  <a:outerShdw blurRad="38100" dist="38100" dir="2700000" algn="tl">
                    <a:srgbClr val="000000">
                      <a:alpha val="43137"/>
                    </a:srgbClr>
                  </a:outerShdw>
                </a:effectLst>
              </a:rPr>
              <a:t> nervous system excitation (shivering, hypertension, tachycardia, </a:t>
            </a:r>
            <a:r>
              <a:rPr lang="en-US" altLang="ja-JP" dirty="0" err="1" smtClean="0">
                <a:solidFill>
                  <a:srgbClr val="FFFF00"/>
                </a:solidFill>
                <a:effectLst>
                  <a:outerShdw blurRad="38100" dist="38100" dir="2700000" algn="tl">
                    <a:srgbClr val="000000">
                      <a:alpha val="43137"/>
                    </a:srgbClr>
                  </a:outerShdw>
                </a:effectLst>
              </a:rPr>
              <a:t>tachypnea</a:t>
            </a:r>
            <a:r>
              <a:rPr lang="en-US" altLang="ja-JP" dirty="0" smtClean="0">
                <a:solidFill>
                  <a:srgbClr val="FFFF00"/>
                </a:solidFill>
                <a:effectLst>
                  <a:outerShdw blurRad="38100" dist="38100" dir="2700000" algn="tl">
                    <a:srgbClr val="000000">
                      <a:alpha val="43137"/>
                    </a:srgbClr>
                  </a:outerShdw>
                </a:effectLst>
              </a:rPr>
              <a:t>, and vasoconstriction). </a:t>
            </a:r>
          </a:p>
          <a:p>
            <a:endParaRPr kumimoji="1" lang="en-US" altLang="ja-JP" dirty="0" smtClean="0">
              <a:solidFill>
                <a:srgbClr val="FFFF00"/>
              </a:solidFill>
              <a:effectLst>
                <a:outerShdw blurRad="38100" dist="38100" dir="2700000" algn="tl">
                  <a:srgbClr val="000000">
                    <a:alpha val="43137"/>
                  </a:srgbClr>
                </a:outerShdw>
              </a:effectLst>
            </a:endParaRPr>
          </a:p>
          <a:p>
            <a:r>
              <a:rPr lang="en-US" altLang="ja-JP" dirty="0" smtClean="0">
                <a:solidFill>
                  <a:srgbClr val="FFFF00"/>
                </a:solidFill>
                <a:effectLst>
                  <a:outerShdw blurRad="38100" dist="38100" dir="2700000" algn="tl">
                    <a:srgbClr val="000000">
                      <a:alpha val="43137"/>
                    </a:srgbClr>
                  </a:outerShdw>
                </a:effectLst>
              </a:rPr>
              <a:t>Cold </a:t>
            </a:r>
            <a:r>
              <a:rPr lang="en-US" altLang="ja-JP" dirty="0" err="1" smtClean="0">
                <a:solidFill>
                  <a:srgbClr val="FFFF00"/>
                </a:solidFill>
                <a:effectLst>
                  <a:outerShdw blurRad="38100" dist="38100" dir="2700000" algn="tl">
                    <a:srgbClr val="000000">
                      <a:alpha val="43137"/>
                    </a:srgbClr>
                  </a:outerShdw>
                </a:effectLst>
              </a:rPr>
              <a:t>diuresis</a:t>
            </a: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Hypovolemia</a:t>
            </a:r>
            <a:r>
              <a:rPr lang="en-US" altLang="ja-JP" dirty="0" smtClean="0">
                <a:solidFill>
                  <a:srgbClr val="FFFF00"/>
                </a:solidFill>
                <a:effectLst>
                  <a:outerShdw blurRad="38100" dist="38100" dir="2700000" algn="tl">
                    <a:srgbClr val="000000">
                      <a:alpha val="43137"/>
                    </a:srgbClr>
                  </a:outerShdw>
                </a:effectLst>
              </a:rPr>
              <a:t> ,mental confusion, hyperglycemia, as well as hepatic dysfunction may also be present</a:t>
            </a:r>
            <a:endParaRPr kumimoji="1" lang="ja-JP" altLang="en-US">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8256490" cy="1362456"/>
          </a:xfrm>
        </p:spPr>
        <p:txBody>
          <a:bodyPr/>
          <a:lstStyle/>
          <a:p>
            <a:pPr algn="ctr"/>
            <a:r>
              <a:rPr lang="en-US" altLang="ja-JP" sz="4000" dirty="0" smtClean="0">
                <a:solidFill>
                  <a:srgbClr val="FFFF00"/>
                </a:solidFill>
              </a:rPr>
              <a:t>Symptoms of </a:t>
            </a:r>
            <a:r>
              <a:rPr lang="en-US" altLang="ja-JP" sz="4000" dirty="0" err="1" smtClean="0">
                <a:solidFill>
                  <a:srgbClr val="FFFF00"/>
                </a:solidFill>
              </a:rPr>
              <a:t>moderatehypothermia</a:t>
            </a:r>
            <a:r>
              <a:rPr lang="en-US" altLang="ja-JP" sz="4000" dirty="0" smtClean="0">
                <a:solidFill>
                  <a:srgbClr val="FFFF00"/>
                </a:solidFill>
              </a:rPr>
              <a:t> 28–32 °C</a:t>
            </a:r>
            <a:endParaRPr kumimoji="1" lang="ja-JP" altLang="en-US" sz="4000">
              <a:solidFill>
                <a:srgbClr val="FFFF00"/>
              </a:solidFill>
            </a:endParaRPr>
          </a:p>
        </p:txBody>
      </p:sp>
      <p:sp>
        <p:nvSpPr>
          <p:cNvPr id="3" name="Text Placeholder 2"/>
          <p:cNvSpPr>
            <a:spLocks noGrp="1"/>
          </p:cNvSpPr>
          <p:nvPr>
            <p:ph type="body" idx="1"/>
          </p:nvPr>
        </p:nvSpPr>
        <p:spPr>
          <a:xfrm>
            <a:off x="1000100" y="2428868"/>
            <a:ext cx="7302652" cy="4143404"/>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rPr>
              <a:t>Decreased heart rate</a:t>
            </a:r>
          </a:p>
          <a:p>
            <a:r>
              <a:rPr lang="en-US" altLang="ja-JP" sz="2400" dirty="0" smtClean="0">
                <a:solidFill>
                  <a:srgbClr val="FFFF00"/>
                </a:solidFill>
                <a:effectLst>
                  <a:outerShdw blurRad="38100" dist="38100" dir="2700000" algn="tl">
                    <a:srgbClr val="000000">
                      <a:alpha val="43137"/>
                    </a:srgbClr>
                  </a:outerShdw>
                </a:effectLst>
              </a:rPr>
              <a:t>Decreased level of consciousness</a:t>
            </a:r>
          </a:p>
          <a:p>
            <a:r>
              <a:rPr lang="en-US" altLang="ja-JP" sz="2400" dirty="0" smtClean="0">
                <a:solidFill>
                  <a:srgbClr val="FFFF00"/>
                </a:solidFill>
                <a:effectLst>
                  <a:outerShdw blurRad="38100" dist="38100" dir="2700000" algn="tl">
                    <a:srgbClr val="000000">
                      <a:alpha val="43137"/>
                    </a:srgbClr>
                  </a:outerShdw>
                </a:effectLst>
              </a:rPr>
              <a:t>Decreased respiratory rate</a:t>
            </a:r>
          </a:p>
          <a:p>
            <a:r>
              <a:rPr lang="en-US" altLang="ja-JP" sz="2400" dirty="0" smtClean="0">
                <a:solidFill>
                  <a:srgbClr val="FFFF00"/>
                </a:solidFill>
                <a:effectLst>
                  <a:outerShdw blurRad="38100" dist="38100" dir="2700000" algn="tl">
                    <a:srgbClr val="000000">
                      <a:alpha val="43137"/>
                    </a:srgbClr>
                  </a:outerShdw>
                </a:effectLst>
              </a:rPr>
              <a:t>Dilated pupils</a:t>
            </a:r>
          </a:p>
          <a:p>
            <a:r>
              <a:rPr lang="en-US" altLang="ja-JP" sz="2400" dirty="0" smtClean="0">
                <a:solidFill>
                  <a:srgbClr val="FFFF00"/>
                </a:solidFill>
                <a:effectLst>
                  <a:outerShdw blurRad="38100" dist="38100" dir="2700000" algn="tl">
                    <a:srgbClr val="000000">
                      <a:alpha val="43137"/>
                    </a:srgbClr>
                  </a:outerShdw>
                </a:effectLst>
              </a:rPr>
              <a:t>Diminished gag reflex</a:t>
            </a:r>
          </a:p>
          <a:p>
            <a:r>
              <a:rPr lang="en-US" altLang="ja-JP" sz="2400" dirty="0" smtClean="0">
                <a:solidFill>
                  <a:srgbClr val="FFFF00"/>
                </a:solidFill>
                <a:effectLst>
                  <a:outerShdw blurRad="38100" dist="38100" dir="2700000" algn="tl">
                    <a:srgbClr val="000000">
                      <a:alpha val="43137"/>
                    </a:srgbClr>
                  </a:outerShdw>
                </a:effectLst>
              </a:rPr>
              <a:t>Extinction on shivering</a:t>
            </a:r>
          </a:p>
          <a:p>
            <a:r>
              <a:rPr lang="en-US" altLang="ja-JP" sz="2400" dirty="0" err="1" smtClean="0">
                <a:solidFill>
                  <a:srgbClr val="FFFF00"/>
                </a:solidFill>
                <a:effectLst>
                  <a:outerShdw blurRad="38100" dist="38100" dir="2700000" algn="tl">
                    <a:srgbClr val="000000">
                      <a:alpha val="43137"/>
                    </a:srgbClr>
                  </a:outerShdw>
                </a:effectLst>
              </a:rPr>
              <a:t>Hyporeflexia</a:t>
            </a:r>
            <a:endParaRPr lang="en-US" altLang="ja-JP" sz="2400" dirty="0" smtClean="0">
              <a:solidFill>
                <a:srgbClr val="FFFF00"/>
              </a:solidFill>
              <a:effectLst>
                <a:outerShdw blurRad="38100" dist="38100" dir="2700000" algn="tl">
                  <a:srgbClr val="000000">
                    <a:alpha val="43137"/>
                  </a:srgbClr>
                </a:outerShdw>
              </a:effectLst>
            </a:endParaRPr>
          </a:p>
          <a:p>
            <a:r>
              <a:rPr lang="en-US" altLang="ja-JP" sz="2400" dirty="0" smtClean="0">
                <a:solidFill>
                  <a:srgbClr val="FFFF00"/>
                </a:solidFill>
                <a:effectLst>
                  <a:outerShdw blurRad="38100" dist="38100" dir="2700000" algn="tl">
                    <a:srgbClr val="000000">
                      <a:alpha val="43137"/>
                    </a:srgbClr>
                  </a:outerShdw>
                </a:effectLst>
              </a:rPr>
              <a:t>Hypotension</a:t>
            </a:r>
          </a:p>
          <a:p>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897818"/>
          </a:xfrm>
        </p:spPr>
        <p:txBody>
          <a:bodyPr/>
          <a:lstStyle/>
          <a:p>
            <a:pPr algn="ctr"/>
            <a:r>
              <a:rPr lang="en-US" altLang="ja-JP" sz="4000" dirty="0" smtClean="0">
                <a:solidFill>
                  <a:srgbClr val="FFFF00"/>
                </a:solidFill>
              </a:rPr>
              <a:t>Symptoms of sever hypothermia </a:t>
            </a:r>
            <a:br>
              <a:rPr lang="en-US" altLang="ja-JP" sz="4000" dirty="0" smtClean="0">
                <a:solidFill>
                  <a:srgbClr val="FFFF00"/>
                </a:solidFill>
              </a:rPr>
            </a:br>
            <a:r>
              <a:rPr lang="en-US" altLang="ja-JP" sz="4000" dirty="0" smtClean="0">
                <a:solidFill>
                  <a:srgbClr val="FFFF00"/>
                </a:solidFill>
              </a:rPr>
              <a:t>20–28 °C</a:t>
            </a:r>
            <a:endParaRPr kumimoji="1" lang="ja-JP" altLang="en-US" sz="4000">
              <a:solidFill>
                <a:srgbClr val="FFFF00"/>
              </a:solidFill>
            </a:endParaRPr>
          </a:p>
        </p:txBody>
      </p:sp>
      <p:sp>
        <p:nvSpPr>
          <p:cNvPr id="3" name="Text Placeholder 2"/>
          <p:cNvSpPr>
            <a:spLocks noGrp="1"/>
          </p:cNvSpPr>
          <p:nvPr>
            <p:ph type="body" idx="1"/>
          </p:nvPr>
        </p:nvSpPr>
        <p:spPr>
          <a:xfrm>
            <a:off x="1285852" y="2704664"/>
            <a:ext cx="7016900" cy="3653294"/>
          </a:xfrm>
        </p:spPr>
        <p:txBody>
          <a:bodyPr>
            <a:normAutofit/>
          </a:bodyPr>
          <a:lstStyle/>
          <a:p>
            <a:r>
              <a:rPr lang="en-US" altLang="ja-JP" dirty="0" smtClean="0">
                <a:solidFill>
                  <a:srgbClr val="FFFF00"/>
                </a:solidFill>
                <a:effectLst>
                  <a:outerShdw blurRad="38100" dist="38100" dir="2700000" algn="tl">
                    <a:srgbClr val="000000">
                      <a:alpha val="43137"/>
                    </a:srgbClr>
                  </a:outerShdw>
                </a:effectLst>
              </a:rPr>
              <a:t>Apnea</a:t>
            </a:r>
          </a:p>
          <a:p>
            <a:r>
              <a:rPr lang="en-US" altLang="ja-JP" dirty="0" smtClean="0">
                <a:solidFill>
                  <a:srgbClr val="FFFF00"/>
                </a:solidFill>
                <a:effectLst>
                  <a:outerShdw blurRad="38100" dist="38100" dir="2700000" algn="tl">
                    <a:srgbClr val="000000">
                      <a:alpha val="43137"/>
                    </a:srgbClr>
                  </a:outerShdw>
                </a:effectLst>
              </a:rPr>
              <a:t>Coma</a:t>
            </a:r>
          </a:p>
          <a:p>
            <a:r>
              <a:rPr lang="en-US" altLang="ja-JP" dirty="0" smtClean="0">
                <a:solidFill>
                  <a:srgbClr val="FFFF00"/>
                </a:solidFill>
                <a:effectLst>
                  <a:outerShdw blurRad="38100" dist="38100" dir="2700000" algn="tl">
                    <a:srgbClr val="000000">
                      <a:alpha val="43137"/>
                    </a:srgbClr>
                  </a:outerShdw>
                </a:effectLst>
              </a:rPr>
              <a:t>Decreased or no activity on electroencephalography</a:t>
            </a:r>
          </a:p>
          <a:p>
            <a:r>
              <a:rPr lang="en-US" altLang="ja-JP" dirty="0" smtClean="0">
                <a:solidFill>
                  <a:srgbClr val="FFFF00"/>
                </a:solidFill>
                <a:effectLst>
                  <a:outerShdw blurRad="38100" dist="38100" dir="2700000" algn="tl">
                    <a:srgbClr val="000000">
                      <a:alpha val="43137"/>
                    </a:srgbClr>
                  </a:outerShdw>
                </a:effectLst>
              </a:rPr>
              <a:t>Nonreactive pupils</a:t>
            </a:r>
          </a:p>
          <a:p>
            <a:r>
              <a:rPr lang="en-US" altLang="ja-JP" dirty="0" err="1" smtClean="0">
                <a:solidFill>
                  <a:srgbClr val="FFFF00"/>
                </a:solidFill>
                <a:effectLst>
                  <a:outerShdw blurRad="38100" dist="38100" dir="2700000" algn="tl">
                    <a:srgbClr val="000000">
                      <a:alpha val="43137"/>
                    </a:srgbClr>
                  </a:outerShdw>
                </a:effectLst>
              </a:rPr>
              <a:t>Oliguria</a:t>
            </a:r>
            <a:endParaRPr lang="en-US" altLang="ja-JP" dirty="0" smtClean="0">
              <a:solidFill>
                <a:srgbClr val="FFFF00"/>
              </a:solidFill>
              <a:effectLst>
                <a:outerShdw blurRad="38100" dist="38100" dir="2700000" algn="tl">
                  <a:srgbClr val="000000">
                    <a:alpha val="43137"/>
                  </a:srgbClr>
                </a:outerShdw>
              </a:effectLst>
            </a:endParaRPr>
          </a:p>
          <a:p>
            <a:r>
              <a:rPr lang="en-US" altLang="ja-JP" dirty="0" smtClean="0">
                <a:solidFill>
                  <a:srgbClr val="FFFF00"/>
                </a:solidFill>
                <a:effectLst>
                  <a:outerShdw blurRad="38100" dist="38100" dir="2700000" algn="tl">
                    <a:srgbClr val="000000">
                      <a:alpha val="43137"/>
                    </a:srgbClr>
                  </a:outerShdw>
                </a:effectLst>
              </a:rPr>
              <a:t>Pulmonary edema</a:t>
            </a:r>
          </a:p>
          <a:p>
            <a:r>
              <a:rPr lang="en-US" altLang="ja-JP" dirty="0" smtClean="0">
                <a:solidFill>
                  <a:srgbClr val="FFFF00"/>
                </a:solidFill>
                <a:effectLst>
                  <a:outerShdw blurRad="38100" dist="38100" dir="2700000" algn="tl">
                    <a:srgbClr val="000000">
                      <a:alpha val="43137"/>
                    </a:srgbClr>
                  </a:outerShdw>
                </a:effectLst>
              </a:rPr>
              <a:t>Ventricular </a:t>
            </a:r>
            <a:r>
              <a:rPr lang="en-US" altLang="ja-JP" dirty="0" err="1" smtClean="0">
                <a:solidFill>
                  <a:srgbClr val="FFFF00"/>
                </a:solidFill>
                <a:effectLst>
                  <a:outerShdw blurRad="38100" dist="38100" dir="2700000" algn="tl">
                    <a:srgbClr val="000000">
                      <a:alpha val="43137"/>
                    </a:srgbClr>
                  </a:outerShdw>
                </a:effectLst>
              </a:rPr>
              <a:t>dysrhythmias</a:t>
            </a:r>
            <a:r>
              <a:rPr lang="en-US" altLang="ja-JP" dirty="0" smtClean="0">
                <a:solidFill>
                  <a:srgbClr val="FFFF00"/>
                </a:solidFill>
                <a:effectLst>
                  <a:outerShdw blurRad="38100" dist="38100" dir="2700000" algn="tl">
                    <a:srgbClr val="000000">
                      <a:alpha val="43137"/>
                    </a:srgbClr>
                  </a:outerShdw>
                </a:effectLst>
              </a:rPr>
              <a:t>/</a:t>
            </a:r>
            <a:r>
              <a:rPr lang="en-US" altLang="ja-JP" dirty="0" err="1" smtClean="0">
                <a:solidFill>
                  <a:srgbClr val="FFFF00"/>
                </a:solidFill>
                <a:effectLst>
                  <a:outerShdw blurRad="38100" dist="38100" dir="2700000" algn="tl">
                    <a:srgbClr val="000000">
                      <a:alpha val="43137"/>
                    </a:srgbClr>
                  </a:outerShdw>
                </a:effectLst>
              </a:rPr>
              <a:t>asystole</a:t>
            </a:r>
            <a:endParaRPr lang="en-US" altLang="ja-JP" dirty="0" smtClean="0">
              <a:solidFill>
                <a:srgbClr val="FFFF00"/>
              </a:solidFill>
              <a:effectLst>
                <a:outerShdw blurRad="38100" dist="38100" dir="2700000" algn="tl">
                  <a:srgbClr val="000000">
                    <a:alpha val="43137"/>
                  </a:srgbClr>
                </a:outerShdw>
              </a:effectLst>
            </a:endParaRPr>
          </a:p>
          <a:p>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12066"/>
          </a:xfrm>
        </p:spPr>
        <p:txBody>
          <a:bodyPr/>
          <a:lstStyle/>
          <a:p>
            <a:pPr algn="ctr"/>
            <a:r>
              <a:rPr lang="en-US" altLang="ja-JP" dirty="0" smtClean="0">
                <a:solidFill>
                  <a:srgbClr val="FFFF00"/>
                </a:solidFill>
              </a:rPr>
              <a:t>Laboratory</a:t>
            </a:r>
            <a:endParaRPr kumimoji="1" lang="ja-JP" altLang="en-US">
              <a:solidFill>
                <a:srgbClr val="FFFF00"/>
              </a:solidFill>
            </a:endParaRPr>
          </a:p>
        </p:txBody>
      </p:sp>
      <p:sp>
        <p:nvSpPr>
          <p:cNvPr id="3" name="Text Placeholder 2"/>
          <p:cNvSpPr>
            <a:spLocks noGrp="1"/>
          </p:cNvSpPr>
          <p:nvPr>
            <p:ph type="body" idx="1"/>
          </p:nvPr>
        </p:nvSpPr>
        <p:spPr>
          <a:xfrm>
            <a:off x="530352" y="2704664"/>
            <a:ext cx="7772400" cy="3724732"/>
          </a:xfrm>
        </p:spPr>
        <p:txBody>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Renal failure secondary to </a:t>
            </a:r>
            <a:r>
              <a:rPr lang="en-US" altLang="ja-JP" dirty="0" err="1" smtClean="0">
                <a:solidFill>
                  <a:srgbClr val="FFFF00"/>
                </a:solidFill>
                <a:effectLst>
                  <a:outerShdw blurRad="38100" dist="38100" dir="2700000" algn="tl">
                    <a:srgbClr val="000000">
                      <a:alpha val="43137"/>
                    </a:srgbClr>
                  </a:outerShdw>
                </a:effectLst>
              </a:rPr>
              <a:t>rhabdomyolysis</a:t>
            </a:r>
            <a:r>
              <a:rPr lang="en-US" altLang="ja-JP" dirty="0" smtClean="0">
                <a:solidFill>
                  <a:srgbClr val="FFFF00"/>
                </a:solidFill>
                <a:effectLst>
                  <a:outerShdw blurRad="38100" dist="38100" dir="2700000" algn="tl">
                    <a:srgbClr val="000000">
                      <a:alpha val="43137"/>
                    </a:srgbClr>
                  </a:outerShdw>
                </a:effectLst>
              </a:rPr>
              <a:t> or acute tubular necrosis</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Potassium levels, in particular, fluctuate because of acid-base changes</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Coagulopathic</a:t>
            </a:r>
            <a:r>
              <a:rPr lang="en-US" altLang="ja-JP" dirty="0" smtClean="0">
                <a:solidFill>
                  <a:srgbClr val="FFFF00"/>
                </a:solidFill>
                <a:effectLst>
                  <a:outerShdw blurRad="38100" dist="38100" dir="2700000" algn="tl">
                    <a:srgbClr val="000000">
                      <a:alpha val="43137"/>
                    </a:srgbClr>
                  </a:outerShdw>
                </a:effectLst>
              </a:rPr>
              <a:t> because of temperature-dependent enzymes in the coagulation cascade</a:t>
            </a:r>
          </a:p>
          <a:p>
            <a:pPr>
              <a:buClr>
                <a:srgbClr val="FFFF00"/>
              </a:buClr>
            </a:pP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7772400" cy="683504"/>
          </a:xfrm>
        </p:spPr>
        <p:txBody>
          <a:bodyPr/>
          <a:lstStyle/>
          <a:p>
            <a:pPr algn="ctr"/>
            <a:r>
              <a:rPr lang="en-US" altLang="ja-JP" dirty="0" smtClean="0">
                <a:solidFill>
                  <a:srgbClr val="FFFF00"/>
                </a:solidFill>
              </a:rPr>
              <a:t>Management</a:t>
            </a:r>
            <a:endParaRPr kumimoji="1" lang="ja-JP" altLang="en-US">
              <a:solidFill>
                <a:srgbClr val="FFFF00"/>
              </a:solidFill>
            </a:endParaRPr>
          </a:p>
        </p:txBody>
      </p:sp>
      <p:sp>
        <p:nvSpPr>
          <p:cNvPr id="3" name="Text Placeholder 2"/>
          <p:cNvSpPr>
            <a:spLocks noGrp="1"/>
          </p:cNvSpPr>
          <p:nvPr>
            <p:ph type="body" idx="1"/>
          </p:nvPr>
        </p:nvSpPr>
        <p:spPr>
          <a:xfrm>
            <a:off x="530352" y="2214554"/>
            <a:ext cx="8256490" cy="4929222"/>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rPr>
              <a:t>Removal of  wet clothing /replacement with blankets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Aggressive resuscitation with warmed fluid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Trial of glucose</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Thiamine</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Most </a:t>
            </a:r>
            <a:r>
              <a:rPr lang="en-US" altLang="ja-JP" sz="2400" dirty="0" err="1" smtClean="0">
                <a:solidFill>
                  <a:srgbClr val="FFFF00"/>
                </a:solidFill>
                <a:effectLst>
                  <a:outerShdw blurRad="38100" dist="38100" dir="2700000" algn="tl">
                    <a:srgbClr val="000000">
                      <a:alpha val="43137"/>
                    </a:srgbClr>
                  </a:outerShdw>
                </a:effectLst>
              </a:rPr>
              <a:t>dysrhythmias</a:t>
            </a:r>
            <a:r>
              <a:rPr lang="en-US" altLang="ja-JP" sz="2400" dirty="0" smtClean="0">
                <a:solidFill>
                  <a:srgbClr val="FFFF00"/>
                </a:solidFill>
                <a:effectLst>
                  <a:outerShdw blurRad="38100" dist="38100" dir="2700000" algn="tl">
                    <a:srgbClr val="000000">
                      <a:alpha val="43137"/>
                    </a:srgbClr>
                  </a:outerShdw>
                </a:effectLst>
              </a:rPr>
              <a:t> will correct with warming alone</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a:t>
            </a:r>
            <a:r>
              <a:rPr lang="en-US" altLang="ja-JP" sz="2400" dirty="0" err="1" smtClean="0">
                <a:solidFill>
                  <a:srgbClr val="FFFF00"/>
                </a:solidFill>
                <a:effectLst>
                  <a:outerShdw blurRad="38100" dist="38100" dir="2700000" algn="tl">
                    <a:srgbClr val="000000">
                      <a:alpha val="43137"/>
                    </a:srgbClr>
                  </a:outerShdw>
                </a:effectLst>
              </a:rPr>
              <a:t>Amiodarone</a:t>
            </a:r>
            <a:r>
              <a:rPr lang="en-US" altLang="ja-JP" sz="2400" dirty="0" smtClean="0">
                <a:solidFill>
                  <a:srgbClr val="FFFF00"/>
                </a:solidFill>
                <a:effectLst>
                  <a:outerShdw blurRad="38100" dist="38100" dir="2700000" algn="tl">
                    <a:srgbClr val="000000">
                      <a:alpha val="43137"/>
                    </a:srgbClr>
                  </a:outerShdw>
                </a:effectLst>
              </a:rPr>
              <a:t> for ventricular fibrillation persists after </a:t>
            </a:r>
            <a:r>
              <a:rPr lang="en-US" altLang="ja-JP" sz="2400" dirty="0" err="1" smtClean="0">
                <a:solidFill>
                  <a:srgbClr val="FFFF00"/>
                </a:solidFill>
                <a:effectLst>
                  <a:outerShdw blurRad="38100" dist="38100" dir="2700000" algn="tl">
                    <a:srgbClr val="000000">
                      <a:alpha val="43137"/>
                    </a:srgbClr>
                  </a:outerShdw>
                </a:effectLst>
              </a:rPr>
              <a:t>rewarming</a:t>
            </a:r>
            <a:endParaRPr kumimoji="1" lang="ja-JP" altLang="en-US" sz="24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897818"/>
          </a:xfrm>
        </p:spPr>
        <p:txBody>
          <a:bodyPr/>
          <a:lstStyle/>
          <a:p>
            <a:pPr algn="ctr"/>
            <a:r>
              <a:rPr lang="en-US" altLang="ja-JP" dirty="0" smtClean="0">
                <a:solidFill>
                  <a:srgbClr val="FFFF00"/>
                </a:solidFill>
                <a:effectLst>
                  <a:outerShdw blurRad="38100" dist="38100" dir="2700000" algn="tl">
                    <a:srgbClr val="000000">
                      <a:alpha val="43137"/>
                    </a:srgbClr>
                  </a:outerShdw>
                </a:effectLst>
              </a:rPr>
              <a:t>External </a:t>
            </a:r>
            <a:r>
              <a:rPr lang="en-US" altLang="ja-JP" dirty="0" err="1" smtClean="0">
                <a:solidFill>
                  <a:srgbClr val="FFFF00"/>
                </a:solidFill>
                <a:effectLst>
                  <a:outerShdw blurRad="38100" dist="38100" dir="2700000" algn="tl">
                    <a:srgbClr val="000000">
                      <a:alpha val="43137"/>
                    </a:srgbClr>
                  </a:outerShdw>
                </a:effectLst>
              </a:rPr>
              <a:t>rewarming</a:t>
            </a:r>
            <a:r>
              <a:rPr lang="en-US" altLang="ja-JP" dirty="0" smtClean="0">
                <a:solidFill>
                  <a:srgbClr val="FFFF00"/>
                </a:solidFill>
                <a:effectLst>
                  <a:outerShdw blurRad="38100" dist="38100" dir="2700000" algn="tl">
                    <a:srgbClr val="000000">
                      <a:alpha val="43137"/>
                    </a:srgbClr>
                  </a:outerShdw>
                </a:effectLst>
              </a:rPr>
              <a:t> </a:t>
            </a:r>
            <a:endParaRPr kumimoji="1" lang="ja-JP" altLang="en-US">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704664"/>
            <a:ext cx="7772400" cy="3796170"/>
          </a:xfrm>
        </p:spPr>
        <p:txBody>
          <a:bodyPr>
            <a:normAutofit/>
          </a:bodyPr>
          <a:lstStyle/>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Heat directly to the skin</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Hot water bottles and heating may cause burns </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Forced-air warming systems (Bair Hugger )</a:t>
            </a:r>
          </a:p>
          <a:p>
            <a:pPr>
              <a:buClr>
                <a:srgbClr val="FFFF00"/>
              </a:buClr>
            </a:pPr>
            <a:endParaRPr lang="en-US" altLang="ja-JP" sz="2800" dirty="0" smtClean="0"/>
          </a:p>
          <a:p>
            <a:pPr>
              <a:buClr>
                <a:srgbClr val="FFFF00"/>
              </a:buClr>
            </a:pPr>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71480"/>
            <a:ext cx="7772400" cy="857256"/>
          </a:xfrm>
        </p:spPr>
        <p:txBody>
          <a:bodyPr/>
          <a:lstStyle/>
          <a:p>
            <a:pPr algn="ctr"/>
            <a:r>
              <a:rPr lang="en-US" altLang="ja-JP" dirty="0" smtClean="0">
                <a:solidFill>
                  <a:srgbClr val="FFFF00"/>
                </a:solidFill>
              </a:rPr>
              <a:t>Active core </a:t>
            </a:r>
            <a:r>
              <a:rPr lang="en-US" altLang="ja-JP" dirty="0" err="1" smtClean="0">
                <a:solidFill>
                  <a:srgbClr val="FFFF00"/>
                </a:solidFill>
              </a:rPr>
              <a:t>rewarming</a:t>
            </a:r>
            <a:r>
              <a:rPr lang="en-US" altLang="ja-JP" dirty="0" smtClean="0">
                <a:solidFill>
                  <a:srgbClr val="FFFF00"/>
                </a:solidFill>
              </a:rPr>
              <a:t> </a:t>
            </a:r>
            <a:endParaRPr kumimoji="1" lang="ja-JP" altLang="en-US">
              <a:solidFill>
                <a:srgbClr val="FFFF00"/>
              </a:solidFill>
            </a:endParaRPr>
          </a:p>
        </p:txBody>
      </p:sp>
      <p:sp>
        <p:nvSpPr>
          <p:cNvPr id="3" name="Text Placeholder 2"/>
          <p:cNvSpPr>
            <a:spLocks noGrp="1"/>
          </p:cNvSpPr>
          <p:nvPr>
            <p:ph type="body" idx="1"/>
          </p:nvPr>
        </p:nvSpPr>
        <p:spPr>
          <a:xfrm>
            <a:off x="530352" y="2071678"/>
            <a:ext cx="7772400" cy="4786322"/>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Extracorporeal blood warming(cardiopulmonary bypass,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arteriovenous</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venovenous</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or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hemodialysis</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1.0 -2.0� °C /3-5minutes</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Warm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lavage</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of several body cavities(Gastric, colonic, and bladder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lavage</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1.0� -1.5� ° C/Hour</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Peritoneal dialysis           1.0� -3.0 � ° �C /hour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Thoracic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lavage</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2.2� -3.3� ° C/Hour</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Open thoracic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lavage</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involves direct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mediastinal</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irrigation after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thoracotomy</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8.0° �C /hour </a:t>
            </a:r>
          </a:p>
          <a:p>
            <a:pPr>
              <a:buClr>
                <a:srgbClr val="FFFF00"/>
              </a:buClr>
            </a:pPr>
            <a:endParaRPr kumimoji="1" lang="ja-JP" altLang="en-US">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071546"/>
            <a:ext cx="7772400" cy="1362456"/>
          </a:xfrm>
        </p:spPr>
        <p:txBody>
          <a:bodyPr/>
          <a:lstStyle/>
          <a:p>
            <a:pPr algn="ctr"/>
            <a:r>
              <a:rPr lang="en-US" altLang="ja-JP" sz="4000" dirty="0" smtClean="0">
                <a:solidFill>
                  <a:srgbClr val="FFFF00"/>
                </a:solidFill>
              </a:rPr>
              <a:t>Complication of active external </a:t>
            </a:r>
            <a:r>
              <a:rPr lang="en-US" altLang="ja-JP" sz="4000" dirty="0" err="1" smtClean="0">
                <a:solidFill>
                  <a:srgbClr val="FFFF00"/>
                </a:solidFill>
              </a:rPr>
              <a:t>rewarming</a:t>
            </a:r>
            <a:endParaRPr kumimoji="1" lang="ja-JP" altLang="en-US" sz="4000">
              <a:solidFill>
                <a:srgbClr val="FFFF00"/>
              </a:solidFill>
            </a:endParaRPr>
          </a:p>
        </p:txBody>
      </p:sp>
      <p:sp>
        <p:nvSpPr>
          <p:cNvPr id="3" name="Text Placeholder 2"/>
          <p:cNvSpPr>
            <a:spLocks noGrp="1"/>
          </p:cNvSpPr>
          <p:nvPr>
            <p:ph type="body" idx="1"/>
          </p:nvPr>
        </p:nvSpPr>
        <p:spPr>
          <a:xfrm>
            <a:off x="530352" y="2704664"/>
            <a:ext cx="7772400" cy="5296368"/>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Core temperature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afterdrop</a:t>
            </a: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Results when cold peripheral blood rapidly returns to the heart</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minimized by always using minimally invasive core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before active external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pP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acidosis</a:t>
            </a:r>
          </a:p>
          <a:p>
            <a:pPr>
              <a:buClr>
                <a:srgbClr val="FFFF00"/>
              </a:buClr>
              <a:buFont typeface="Arial" pitchFamily="34" charset="0"/>
              <a:buChar char="•"/>
            </a:pPr>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shock</a:t>
            </a:r>
          </a:p>
          <a:p>
            <a:endParaRPr lang="en-US" altLang="ja-JP" dirty="0" smtClean="0"/>
          </a:p>
          <a:p>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071546"/>
            <a:ext cx="7854696" cy="5286412"/>
          </a:xfrm>
        </p:spPr>
        <p:txBody>
          <a:bodyPr>
            <a:normAutofit/>
          </a:bodyPr>
          <a:lstStyle/>
          <a:p>
            <a:pPr algn="l">
              <a:buClr>
                <a:srgbClr val="FFFF00"/>
              </a:buClr>
              <a:buFont typeface="Arial" pitchFamily="34" charset="0"/>
              <a:buChar char="•"/>
            </a:pPr>
            <a:r>
              <a:rPr lang="en-US" altLang="ja-JP" sz="3200" b="1" dirty="0" smtClean="0">
                <a:solidFill>
                  <a:srgbClr val="FFFF00"/>
                </a:solidFill>
                <a:effectLst>
                  <a:outerShdw blurRad="38100" dist="38100" dir="2700000" algn="tl">
                    <a:srgbClr val="000000">
                      <a:alpha val="43137"/>
                    </a:srgbClr>
                  </a:outerShdw>
                </a:effectLst>
              </a:rPr>
              <a:t>  Hypothermia</a:t>
            </a:r>
            <a:r>
              <a:rPr lang="en-US" altLang="ja-JP" sz="3200" dirty="0" smtClean="0">
                <a:solidFill>
                  <a:srgbClr val="FFFF00"/>
                </a:solidFill>
                <a:effectLst>
                  <a:outerShdw blurRad="38100" dist="38100" dir="2700000" algn="tl">
                    <a:srgbClr val="000000">
                      <a:alpha val="43137"/>
                    </a:srgbClr>
                  </a:outerShdw>
                </a:effectLst>
              </a:rPr>
              <a:t> is a condition in which core temperature drops below that required for normal metabolism and body functions</a:t>
            </a:r>
          </a:p>
          <a:p>
            <a:pPr algn="l">
              <a:buClr>
                <a:srgbClr val="FFFF00"/>
              </a:buClr>
              <a:buFont typeface="Arial" pitchFamily="34" charset="0"/>
              <a:buChar char="•"/>
            </a:pPr>
            <a:endParaRPr lang="en-US" altLang="ja-JP" sz="3200" dirty="0" smtClean="0">
              <a:solidFill>
                <a:srgbClr val="FFFF00"/>
              </a:solidFill>
              <a:effectLst>
                <a:outerShdw blurRad="38100" dist="38100" dir="2700000" algn="tl">
                  <a:srgbClr val="000000">
                    <a:alpha val="43137"/>
                  </a:srgbClr>
                </a:outerShdw>
              </a:effectLst>
            </a:endParaRPr>
          </a:p>
          <a:p>
            <a:pPr algn="l">
              <a:buClr>
                <a:srgbClr val="FFFF00"/>
              </a:buClr>
              <a:buFont typeface="Arial" pitchFamily="34" charset="0"/>
              <a:buChar char="•"/>
            </a:pPr>
            <a:r>
              <a:rPr lang="en-US" altLang="ja-JP" sz="3200" dirty="0" smtClean="0">
                <a:solidFill>
                  <a:srgbClr val="FFFF00"/>
                </a:solidFill>
                <a:effectLst>
                  <a:outerShdw blurRad="38100" dist="38100" dir="2700000" algn="tl">
                    <a:srgbClr val="000000">
                      <a:alpha val="43137"/>
                    </a:srgbClr>
                  </a:outerShdw>
                </a:effectLst>
              </a:rPr>
              <a:t>  Defined as 35.0 °C</a:t>
            </a:r>
          </a:p>
          <a:p>
            <a:pPr algn="l">
              <a:buClr>
                <a:srgbClr val="FFFF00"/>
              </a:buClr>
              <a:buFont typeface="Arial" pitchFamily="34" charset="0"/>
              <a:buChar char="•"/>
            </a:pPr>
            <a:endParaRPr lang="en-US" altLang="ja-JP" sz="3200" dirty="0" smtClean="0">
              <a:solidFill>
                <a:srgbClr val="FFFF00"/>
              </a:solidFill>
              <a:effectLst>
                <a:outerShdw blurRad="38100" dist="38100" dir="2700000" algn="tl">
                  <a:srgbClr val="000000">
                    <a:alpha val="43137"/>
                  </a:srgbClr>
                </a:outerShdw>
              </a:effectLst>
            </a:endParaRPr>
          </a:p>
          <a:p>
            <a:pPr algn="l">
              <a:buClr>
                <a:srgbClr val="FFFF00"/>
              </a:buClr>
              <a:buFont typeface="Arial" pitchFamily="34" charset="0"/>
              <a:buChar char="•"/>
            </a:pPr>
            <a:r>
              <a:rPr lang="en-US" altLang="ja-JP" sz="3200" dirty="0" smtClean="0">
                <a:solidFill>
                  <a:srgbClr val="FFFF00"/>
                </a:solidFill>
                <a:effectLst>
                  <a:outerShdw blurRad="38100" dist="38100" dir="2700000" algn="tl">
                    <a:srgbClr val="000000">
                      <a:alpha val="43137"/>
                    </a:srgbClr>
                  </a:outerShdw>
                </a:effectLst>
              </a:rPr>
              <a:t>  Normal body temperature in humans is 36.5–37.5 °C</a:t>
            </a:r>
            <a:endParaRPr kumimoji="1" lang="ja-JP" altLang="en-US" sz="32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ltLang="ja-JP" dirty="0" smtClean="0">
                <a:solidFill>
                  <a:srgbClr val="FFFF00"/>
                </a:solidFill>
              </a:rPr>
              <a:t>Therapeutic hypothermia</a:t>
            </a:r>
            <a:endParaRPr kumimoji="1" lang="ja-JP" altLang="en-US">
              <a:solidFill>
                <a:srgbClr val="FFFF00"/>
              </a:solidFill>
            </a:endParaRPr>
          </a:p>
        </p:txBody>
      </p:sp>
      <p:sp>
        <p:nvSpPr>
          <p:cNvPr id="3" name="Subtitle 2"/>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71480"/>
            <a:ext cx="7772400" cy="571504"/>
          </a:xfrm>
        </p:spPr>
        <p:txBody>
          <a:bodyPr/>
          <a:lstStyle/>
          <a:p>
            <a:pPr algn="ctr"/>
            <a:r>
              <a:rPr lang="en-US" altLang="ja-JP" dirty="0" smtClean="0">
                <a:solidFill>
                  <a:srgbClr val="FFFF00"/>
                </a:solidFill>
              </a:rPr>
              <a:t>History</a:t>
            </a:r>
            <a:endParaRPr kumimoji="1" lang="ja-JP" altLang="en-US">
              <a:solidFill>
                <a:srgbClr val="FFFF00"/>
              </a:solidFill>
            </a:endParaRPr>
          </a:p>
        </p:txBody>
      </p:sp>
      <p:sp>
        <p:nvSpPr>
          <p:cNvPr id="3" name="Text Placeholder 2"/>
          <p:cNvSpPr>
            <a:spLocks noGrp="1"/>
          </p:cNvSpPr>
          <p:nvPr>
            <p:ph type="body" idx="1"/>
          </p:nvPr>
        </p:nvSpPr>
        <p:spPr>
          <a:xfrm>
            <a:off x="530352" y="1285860"/>
            <a:ext cx="7772400" cy="5214974"/>
          </a:xfrm>
        </p:spPr>
        <p:txBody>
          <a:bodyPr>
            <a:noAutofit/>
          </a:bodyPr>
          <a:lstStyle/>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Greek physician Hippocrates advocated the packing of wounded soldiers in snow and ice</a:t>
            </a:r>
          </a:p>
          <a:p>
            <a:pPr>
              <a:buClr>
                <a:srgbClr val="FFFF00"/>
              </a:buClr>
              <a:buFont typeface="Arial" pitchFamily="34" charset="0"/>
              <a:buChar char="•"/>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During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Nepoleon’s</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invasion of Russia, French surgeons noticed that the soldiers left in snow had a better survival rate that those with a warm blanket.</a:t>
            </a:r>
          </a:p>
          <a:p>
            <a:pPr>
              <a:buClr>
                <a:srgbClr val="FFFF00"/>
              </a:buClr>
              <a:buFont typeface="Arial" pitchFamily="34" charset="0"/>
              <a:buChar char="•"/>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Induced hypothermia has been studied as a means to protect the brain from ischemia since the 1940s</a:t>
            </a:r>
          </a:p>
          <a:p>
            <a:pPr>
              <a:buClr>
                <a:srgbClr val="FFFF00"/>
              </a:buClr>
              <a:buFont typeface="Arial" pitchFamily="34" charset="0"/>
              <a:buChar char="•"/>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Most of the early research focused on the applications of deep hypothermia, defined as a body temperature between 20–25 °C</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45719"/>
          </a:xfrm>
        </p:spPr>
        <p:txBody>
          <a:bodyPr/>
          <a:lstStyle/>
          <a:p>
            <a:pPr algn="ctr"/>
            <a:r>
              <a:rPr lang="en-US" altLang="ja-JP" dirty="0" smtClean="0">
                <a:solidFill>
                  <a:srgbClr val="FFFF00"/>
                </a:solidFill>
              </a:rPr>
              <a:t>History</a:t>
            </a:r>
            <a:endParaRPr kumimoji="1" lang="ja-JP" altLang="en-US">
              <a:solidFill>
                <a:srgbClr val="FFFF00"/>
              </a:solidFill>
            </a:endParaRPr>
          </a:p>
        </p:txBody>
      </p:sp>
      <p:sp>
        <p:nvSpPr>
          <p:cNvPr id="3" name="Text Placeholder 2"/>
          <p:cNvSpPr>
            <a:spLocks noGrp="1"/>
          </p:cNvSpPr>
          <p:nvPr>
            <p:ph type="body" idx="1"/>
          </p:nvPr>
        </p:nvSpPr>
        <p:spPr>
          <a:xfrm>
            <a:off x="530352" y="1714488"/>
            <a:ext cx="7772400" cy="4714908"/>
          </a:xfrm>
        </p:spPr>
        <p:txBody>
          <a:bodyPr>
            <a:normAutofit/>
          </a:bodyPr>
          <a:lstStyle/>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 the 1950’s Doctor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Rosomoff</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demonstrated in dogs the positive effects of mild hypothermia after brain ischemia and traumatic brain injury.</a:t>
            </a:r>
            <a:endParaRPr lang="en-US" altLang="ja-JP" sz="2400" baseline="30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endParaRPr lang="en-US" altLang="ja-JP" sz="2400" baseline="30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Between 1960 and the 1990s, the use of TH</a:t>
            </a:r>
          </a:p>
          <a:p>
            <a:pPr>
              <a:buClr>
                <a:srgbClr val="FFFF00"/>
              </a:buCl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decreased because of its potential for complications.</a:t>
            </a:r>
          </a:p>
          <a:p>
            <a:pPr>
              <a:buClr>
                <a:srgbClr val="FFFF00"/>
              </a:buClr>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 2002, the American Heart Association, followed in</a:t>
            </a:r>
          </a:p>
          <a:p>
            <a:pPr>
              <a:buClr>
                <a:srgbClr val="FFFF00"/>
              </a:buCl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2003 by the European Resuscitation Council, recommended TH as a treatment modality for out-of-the hospital comatose victims of cardiac arrest</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285860"/>
            <a:ext cx="7772400" cy="500066"/>
          </a:xfrm>
        </p:spPr>
        <p:txBody>
          <a:bodyPr/>
          <a:lstStyle/>
          <a:p>
            <a:pPr algn="ctr"/>
            <a:r>
              <a:rPr lang="en-US" altLang="ja-JP" sz="4000" dirty="0" smtClean="0">
                <a:solidFill>
                  <a:srgbClr val="FFFF00"/>
                </a:solidFill>
              </a:rPr>
              <a:t>Therapeutic hypothermia for Traumatic brain injury</a:t>
            </a:r>
            <a:endParaRPr kumimoji="1" lang="ja-JP" altLang="en-US" sz="4000">
              <a:solidFill>
                <a:srgbClr val="FFFF00"/>
              </a:solidFill>
            </a:endParaRPr>
          </a:p>
        </p:txBody>
      </p:sp>
      <p:sp>
        <p:nvSpPr>
          <p:cNvPr id="3" name="Text Placeholder 2"/>
          <p:cNvSpPr>
            <a:spLocks noGrp="1"/>
          </p:cNvSpPr>
          <p:nvPr>
            <p:ph type="body" idx="1"/>
          </p:nvPr>
        </p:nvSpPr>
        <p:spPr>
          <a:xfrm>
            <a:off x="530352" y="1785926"/>
            <a:ext cx="7772400" cy="4929222"/>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Neuroprotective</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outcomes in clinical trials that treated head injury using hypothermia are not consistent.</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Mild therapeutic hypothermia has been shown to be effective in traumatic brain injury (TBI) with high intracranial pressure (ICP) in adults. No benefit exists for patients with TBI with normal ICP.</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Recent meta-analysis of hypothermia clinical trials reported in the third edition of the guidelines for the management of severe TBI in 2007 </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354 patients: hypothermia groups</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340 patients: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normothermia</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groups</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This analysis showed that hypothermia treatment was associated with a 46% increased chance of good outcome.</a:t>
            </a:r>
            <a:endParaRPr kumimoji="1" lang="ja-JP" altLang="en-US">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469190"/>
          </a:xfrm>
        </p:spPr>
        <p:txBody>
          <a:bodyPr/>
          <a:lstStyle/>
          <a:p>
            <a:pPr algn="ctr"/>
            <a:r>
              <a:rPr lang="en-US" altLang="ja-JP" sz="4000" dirty="0" smtClean="0">
                <a:solidFill>
                  <a:srgbClr val="FFFF00"/>
                </a:solidFill>
              </a:rPr>
              <a:t>Therapeutic hypothermia for Traumatic brain injury</a:t>
            </a:r>
            <a:endParaRPr kumimoji="1" lang="ja-JP" altLang="en-US" sz="4000"/>
          </a:p>
        </p:txBody>
      </p:sp>
      <p:sp>
        <p:nvSpPr>
          <p:cNvPr id="3" name="Text Placeholder 2"/>
          <p:cNvSpPr>
            <a:spLocks noGrp="1"/>
          </p:cNvSpPr>
          <p:nvPr>
            <p:ph type="body" idx="1"/>
          </p:nvPr>
        </p:nvSpPr>
        <p:spPr>
          <a:xfrm>
            <a:off x="530352" y="2143116"/>
            <a:ext cx="7772400" cy="4714884"/>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present, hypothermic treatment is considered an</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experimental therapy and not a standard of care for patients</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with severe TBI.</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 new hypothermia clinical trial focusing on adult patients younger than 45 with severe TBI was initiated.</a:t>
            </a:r>
          </a:p>
          <a:p>
            <a:pPr>
              <a:buClr>
                <a:srgbClr val="FFFF00"/>
              </a:buClr>
            </a:pP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This trial emphasizes the use of early cooling and the more consistent monitoring of patient management from the various centers.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Recently,this</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multicenter hypothermia TBI trial was stopped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basedon</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midstudy</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analysis indicating no improvement with hypothermia treatment.</a:t>
            </a:r>
          </a:p>
          <a:p>
            <a:pPr>
              <a:buClr>
                <a:srgbClr val="FFFF00"/>
              </a:buClr>
            </a:pPr>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00042"/>
            <a:ext cx="7772400" cy="857256"/>
          </a:xfrm>
        </p:spPr>
        <p:txBody>
          <a:bodyPr/>
          <a:lstStyle/>
          <a:p>
            <a:pPr algn="ctr"/>
            <a:r>
              <a:rPr lang="en-US" altLang="ja-JP" sz="3200" dirty="0" smtClean="0">
                <a:solidFill>
                  <a:srgbClr val="FFFF00"/>
                </a:solidFill>
                <a:effectLst>
                  <a:outerShdw blurRad="38100" dist="38100" dir="2700000" algn="tl">
                    <a:srgbClr val="000000">
                      <a:alpha val="43137"/>
                    </a:srgbClr>
                  </a:outerShdw>
                </a:effectLst>
              </a:rPr>
              <a:t>BIOLOGICAL AND CHEMICAL REACTIONS TO INJURYIN THE BRAIN</a:t>
            </a:r>
            <a:endParaRPr kumimoji="1" lang="ja-JP" altLang="en-US" sz="3200">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1357298"/>
            <a:ext cx="7772400" cy="5143536"/>
          </a:xfrm>
        </p:spPr>
        <p:txBody>
          <a:bodyPr>
            <a:normAutofit/>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Brain oxygen stores become exhausted within 15 s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Brain energy stores become exhausted within 5 min after global ischemia</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Energy loss results in depolarization of cell membranes.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 series of biochemical reactions and cascades initiated by the trauma will then follow.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Those cascade events evolve gradually and may last several days after the initial trauma.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Increase in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extracellularK</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energy depletion, disruption of the blood-brain barrier, free radical release,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excitotoxicity</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and inflammation are</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142984"/>
            <a:ext cx="7772400" cy="469190"/>
          </a:xfrm>
        </p:spPr>
        <p:txBody>
          <a:bodyPr/>
          <a:lstStyle/>
          <a:p>
            <a:pPr algn="ctr"/>
            <a:r>
              <a:rPr lang="en-US" altLang="ja-JP" sz="4400" dirty="0" smtClean="0">
                <a:solidFill>
                  <a:srgbClr val="FFFF00"/>
                </a:solidFill>
              </a:rPr>
              <a:t>Mechanism of </a:t>
            </a:r>
            <a:r>
              <a:rPr lang="en-US" altLang="ja-JP" sz="4400" dirty="0" err="1" smtClean="0">
                <a:solidFill>
                  <a:srgbClr val="FFFF00"/>
                </a:solidFill>
              </a:rPr>
              <a:t>neuroprotection</a:t>
            </a:r>
            <a:endParaRPr kumimoji="1" lang="ja-JP" altLang="en-US" sz="4400">
              <a:solidFill>
                <a:srgbClr val="FFFF00"/>
              </a:solidFill>
            </a:endParaRPr>
          </a:p>
        </p:txBody>
      </p:sp>
      <p:sp>
        <p:nvSpPr>
          <p:cNvPr id="3" name="Text Placeholder 2"/>
          <p:cNvSpPr>
            <a:spLocks noGrp="1"/>
          </p:cNvSpPr>
          <p:nvPr>
            <p:ph type="body" idx="1"/>
          </p:nvPr>
        </p:nvSpPr>
        <p:spPr>
          <a:xfrm>
            <a:off x="530352" y="2000240"/>
            <a:ext cx="7772400" cy="4071966"/>
          </a:xfrm>
        </p:spPr>
        <p:txBody>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slowing of cellular metabolism </a:t>
            </a:r>
          </a:p>
          <a:p>
            <a:pPr>
              <a:buClr>
                <a:srgbClr val="FFFF00"/>
              </a:buCl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For  every one degree Celsius drop, cellular metabolism slows by 5-7%</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Reduces the harmful effects of ischemia by decreasing the body’s need for  oxygen(oxygen free radical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Encourages cell membrane stability </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Reduce reperfusion injury</a:t>
            </a:r>
          </a:p>
          <a:p>
            <a:pPr>
              <a:buClr>
                <a:srgbClr val="FFFF00"/>
              </a:buClr>
              <a:buFont typeface="Arial" pitchFamily="34" charset="0"/>
              <a:buChar char="•"/>
            </a:pPr>
            <a:r>
              <a:rPr lang="en-US" altLang="ja-JP" sz="2400" dirty="0" smtClean="0">
                <a:latin typeface="Times New Roman" pitchFamily="18" charset="0"/>
                <a:cs typeface="Times New Roman" pitchFamily="18" charset="0"/>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Reducing excitatory amino acids (glutamate release)</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714356"/>
            <a:ext cx="7772400" cy="1357322"/>
          </a:xfrm>
        </p:spPr>
        <p:txBody>
          <a:bodyPr/>
          <a:lstStyle/>
          <a:p>
            <a:pPr algn="ctr"/>
            <a:r>
              <a:rPr lang="en-US" altLang="ja-JP" sz="4000" dirty="0" smtClean="0">
                <a:solidFill>
                  <a:srgbClr val="FFFF00"/>
                </a:solidFill>
              </a:rPr>
              <a:t>Adverse events associated with hypothermia</a:t>
            </a:r>
            <a:endParaRPr kumimoji="1" lang="ja-JP" altLang="en-US" sz="4000">
              <a:solidFill>
                <a:srgbClr val="FFFF00"/>
              </a:solidFill>
            </a:endParaRPr>
          </a:p>
        </p:txBody>
      </p:sp>
      <p:sp>
        <p:nvSpPr>
          <p:cNvPr id="3" name="Text Placeholder 2"/>
          <p:cNvSpPr>
            <a:spLocks noGrp="1"/>
          </p:cNvSpPr>
          <p:nvPr>
            <p:ph type="body" idx="1"/>
          </p:nvPr>
        </p:nvSpPr>
        <p:spPr>
          <a:xfrm>
            <a:off x="530352" y="2285992"/>
            <a:ext cx="7772400" cy="4286280"/>
          </a:xfrm>
        </p:spPr>
        <p:txBody>
          <a:bodyPr>
            <a:normAutofit/>
          </a:bodyPr>
          <a:lstStyle/>
          <a:p>
            <a:pPr>
              <a:buClr>
                <a:srgbClr val="FFFF00"/>
              </a:buClr>
              <a:buFont typeface="Arial" pitchFamily="34" charset="0"/>
              <a:buChar char="•"/>
            </a:pPr>
            <a:r>
              <a:rPr lang="en-US" altLang="ja-JP" dirty="0" smtClean="0">
                <a:effectLst>
                  <a:outerShdw blurRad="38100" dist="38100" dir="2700000" algn="tl">
                    <a:srgbClr val="000000">
                      <a:alpha val="43137"/>
                    </a:srgbClr>
                  </a:outerShdw>
                </a:effectLst>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Arrhythmia</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Decreased clotting threshold(unfavorable effects on platelet function, and prolongs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prothrombin</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and partial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thromboplastin</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Increased risk of infection(pneumonia)</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Increased risk of electrolyte imbalance(</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hypokalemia</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Decreases cardiac output by 7% for each 1°C</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Gut motility is impaired during hypothermia</a:t>
            </a:r>
          </a:p>
          <a:p>
            <a:pPr>
              <a:buClr>
                <a:srgbClr val="FFFF00"/>
              </a:buClr>
              <a:buFont typeface="Arial" pitchFamily="34" charset="0"/>
              <a:buChar char="•"/>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Decreases plasma insulin levels</a:t>
            </a:r>
          </a:p>
          <a:p>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12066"/>
          </a:xfrm>
        </p:spPr>
        <p:txBody>
          <a:bodyPr/>
          <a:lstStyle/>
          <a:p>
            <a:pPr algn="ctr"/>
            <a:r>
              <a:rPr lang="en-US" altLang="ja-JP" dirty="0" smtClean="0">
                <a:solidFill>
                  <a:srgbClr val="FFFF00"/>
                </a:solidFill>
              </a:rPr>
              <a:t>Types of ischemic events</a:t>
            </a:r>
            <a:endParaRPr kumimoji="1" lang="ja-JP" altLang="en-US">
              <a:solidFill>
                <a:srgbClr val="FFFF00"/>
              </a:solidFill>
            </a:endParaRPr>
          </a:p>
        </p:txBody>
      </p:sp>
      <p:sp>
        <p:nvSpPr>
          <p:cNvPr id="3" name="Text Placeholder 2"/>
          <p:cNvSpPr>
            <a:spLocks noGrp="1"/>
          </p:cNvSpPr>
          <p:nvPr>
            <p:ph type="body" idx="1"/>
          </p:nvPr>
        </p:nvSpPr>
        <p:spPr>
          <a:xfrm>
            <a:off x="530352" y="2285992"/>
            <a:ext cx="7772400" cy="3643338"/>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Hypothermia therapy for neonatal encephalopathy</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 Cardiac arrest</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 Stroke</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4. Traumatic Brain or Spinal Cord Injury</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Neurogenic</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Fever</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83504"/>
          </a:xfrm>
        </p:spPr>
        <p:txBody>
          <a:bodyPr/>
          <a:lstStyle/>
          <a:p>
            <a:pPr algn="ctr"/>
            <a:r>
              <a:rPr lang="en-US" altLang="ja-JP" sz="3600" dirty="0" smtClean="0">
                <a:solidFill>
                  <a:srgbClr val="FFFF00"/>
                </a:solidFill>
                <a:effectLst>
                  <a:outerShdw blurRad="38100" dist="38100" dir="2700000" algn="tl">
                    <a:srgbClr val="000000">
                      <a:alpha val="43137"/>
                    </a:srgbClr>
                  </a:outerShdw>
                </a:effectLst>
              </a:rPr>
              <a:t>FACTORS AFFECTING THE PROTECTIVE OUTCOMES</a:t>
            </a:r>
            <a:endParaRPr kumimoji="1" lang="ja-JP" altLang="en-US" sz="3600">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428868"/>
            <a:ext cx="7772400" cy="3857652"/>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Time of Cooling Initiation</a:t>
            </a:r>
          </a:p>
          <a:p>
            <a:endPar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Cooling Extent</a:t>
            </a:r>
          </a:p>
          <a:p>
            <a:endPar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Cooling Duration</a:t>
            </a:r>
          </a:p>
          <a:p>
            <a:endPar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4.</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Rate</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28670"/>
            <a:ext cx="7772400" cy="928694"/>
          </a:xfrm>
        </p:spPr>
        <p:txBody>
          <a:bodyPr/>
          <a:lstStyle/>
          <a:p>
            <a:pPr algn="ctr"/>
            <a:r>
              <a:rPr lang="en-US" altLang="ja-JP" sz="4000" dirty="0" smtClean="0">
                <a:solidFill>
                  <a:srgbClr val="FFFF00"/>
                </a:solidFill>
              </a:rPr>
              <a:t>Body heat is lost to the environment via five mechanisms</a:t>
            </a:r>
            <a:endParaRPr lang="ja-JP" altLang="en-US" sz="4000">
              <a:solidFill>
                <a:srgbClr val="FFFF00"/>
              </a:solidFill>
            </a:endParaRPr>
          </a:p>
        </p:txBody>
      </p:sp>
      <p:sp>
        <p:nvSpPr>
          <p:cNvPr id="3" name="Text Placeholder 2"/>
          <p:cNvSpPr>
            <a:spLocks noGrp="1"/>
          </p:cNvSpPr>
          <p:nvPr>
            <p:ph type="body" idx="1"/>
          </p:nvPr>
        </p:nvSpPr>
        <p:spPr>
          <a:xfrm>
            <a:off x="1857356" y="2071678"/>
            <a:ext cx="6445396" cy="4214842"/>
          </a:xfrm>
        </p:spPr>
        <p:txBody>
          <a:bodyPr>
            <a:normAutofit/>
          </a:bodyPr>
          <a:lstStyle/>
          <a:p>
            <a:pPr marL="457200" indent="-457200">
              <a:buClr>
                <a:srgbClr val="FFFF00"/>
              </a:buClr>
              <a:buFont typeface="+mj-lt"/>
              <a:buAutoNum type="arabicPeriod"/>
            </a:pPr>
            <a:r>
              <a:rPr lang="en-US" altLang="ja-JP" sz="4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radiation</a:t>
            </a:r>
          </a:p>
          <a:p>
            <a:pPr marL="457200" indent="-457200">
              <a:buClr>
                <a:srgbClr val="FFFF00"/>
              </a:buClr>
              <a:buFont typeface="+mj-lt"/>
              <a:buAutoNum type="arabicPeriod"/>
            </a:pPr>
            <a:r>
              <a:rPr lang="en-US" altLang="ja-JP" sz="4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conduction</a:t>
            </a:r>
          </a:p>
          <a:p>
            <a:pPr marL="457200" indent="-457200">
              <a:buClr>
                <a:srgbClr val="FFFF00"/>
              </a:buClr>
              <a:buFont typeface="+mj-lt"/>
              <a:buAutoNum type="arabicPeriod"/>
            </a:pPr>
            <a:r>
              <a:rPr lang="en-US" altLang="ja-JP" sz="4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convection</a:t>
            </a:r>
          </a:p>
          <a:p>
            <a:pPr marL="457200" indent="-457200">
              <a:buClr>
                <a:srgbClr val="FFFF00"/>
              </a:buClr>
              <a:buFont typeface="+mj-lt"/>
              <a:buAutoNum type="arabicPeriod"/>
            </a:pPr>
            <a:r>
              <a:rPr lang="en-US" altLang="ja-JP" sz="4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evaporation</a:t>
            </a:r>
          </a:p>
          <a:p>
            <a:pPr marL="457200" indent="-457200">
              <a:buClr>
                <a:srgbClr val="FFFF00"/>
              </a:buClr>
              <a:buFont typeface="+mj-lt"/>
              <a:buAutoNum type="arabicPeriod"/>
            </a:pPr>
            <a:r>
              <a:rPr lang="en-US" altLang="ja-JP" sz="4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respiration</a:t>
            </a:r>
            <a:endParaRPr kumimoji="1" lang="ja-JP" altLang="en-US" sz="40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12066"/>
          </a:xfrm>
        </p:spPr>
        <p:txBody>
          <a:bodyPr/>
          <a:lstStyle/>
          <a:p>
            <a:pPr algn="ctr"/>
            <a:r>
              <a:rPr lang="en-US" altLang="ja-JP" sz="4000" dirty="0" smtClean="0">
                <a:solidFill>
                  <a:srgbClr val="FFFF00"/>
                </a:solidFill>
                <a:effectLst>
                  <a:outerShdw blurRad="38100" dist="38100" dir="2700000" algn="tl">
                    <a:srgbClr val="000000">
                      <a:alpha val="43137"/>
                    </a:srgbClr>
                  </a:outerShdw>
                </a:effectLst>
              </a:rPr>
              <a:t>Time of Cooling Initiation</a:t>
            </a:r>
            <a:endParaRPr kumimoji="1" lang="ja-JP" altLang="en-US" sz="4000"/>
          </a:p>
        </p:txBody>
      </p:sp>
      <p:sp>
        <p:nvSpPr>
          <p:cNvPr id="3" name="Text Placeholder 2"/>
          <p:cNvSpPr>
            <a:spLocks noGrp="1"/>
          </p:cNvSpPr>
          <p:nvPr>
            <p:ph type="body" idx="1"/>
          </p:nvPr>
        </p:nvSpPr>
        <p:spPr>
          <a:xfrm>
            <a:off x="530352" y="2704664"/>
            <a:ext cx="7772400" cy="3081790"/>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1.Experimental data from a rat model demonstrated</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greatest benefits of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neuroprotection</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when hypothermia      was induced during global ischemia</a:t>
            </a: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2.the apparent window of opportunity for gaining the benefit of</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hypothermia extends to only 90 min post trauma</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397752"/>
          </a:xfrm>
        </p:spPr>
        <p:txBody>
          <a:bodyPr/>
          <a:lstStyle/>
          <a:p>
            <a:pPr algn="ctr"/>
            <a:r>
              <a:rPr lang="en-US" altLang="ja-JP" sz="4000" dirty="0" smtClean="0">
                <a:solidFill>
                  <a:srgbClr val="FFFF00"/>
                </a:solidFill>
                <a:effectLst>
                  <a:outerShdw blurRad="38100" dist="38100" dir="2700000" algn="tl">
                    <a:srgbClr val="000000">
                      <a:alpha val="43137"/>
                    </a:srgbClr>
                  </a:outerShdw>
                </a:effectLst>
              </a:rPr>
              <a:t>Cooling Extent</a:t>
            </a:r>
            <a:endParaRPr kumimoji="1" lang="ja-JP" altLang="en-US" sz="4000"/>
          </a:p>
        </p:txBody>
      </p:sp>
      <p:sp>
        <p:nvSpPr>
          <p:cNvPr id="3" name="Text Placeholder 2"/>
          <p:cNvSpPr>
            <a:spLocks noGrp="1"/>
          </p:cNvSpPr>
          <p:nvPr>
            <p:ph type="body" idx="1"/>
          </p:nvPr>
        </p:nvSpPr>
        <p:spPr>
          <a:xfrm>
            <a:off x="530352" y="2704664"/>
            <a:ext cx="7772400" cy="3224666"/>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1.Many animal studies suggest that the preferred cooling temperature for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neuroprotection</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is between 32 and 35</a:t>
            </a:r>
            <a:r>
              <a:rPr lang="en-US" altLang="ja-JP"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t>
            </a:r>
          </a:p>
          <a:p>
            <a:endParaRPr lang="en-US" altLang="ja-JP"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2.Many studies have shown improved neurological outcome using mild hypothermia, compared with either the deep cooling group or the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normothermia</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group.</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469190"/>
          </a:xfrm>
        </p:spPr>
        <p:txBody>
          <a:bodyPr/>
          <a:lstStyle/>
          <a:p>
            <a:pPr algn="ctr"/>
            <a:r>
              <a:rPr lang="en-US" altLang="ja-JP" sz="4000" dirty="0" smtClean="0">
                <a:solidFill>
                  <a:srgbClr val="FFFF00"/>
                </a:solidFill>
                <a:effectLst>
                  <a:outerShdw blurRad="38100" dist="38100" dir="2700000" algn="tl">
                    <a:srgbClr val="000000">
                      <a:alpha val="43137"/>
                    </a:srgbClr>
                  </a:outerShdw>
                </a:effectLst>
              </a:rPr>
              <a:t>Cooling Duration</a:t>
            </a:r>
            <a:endParaRPr kumimoji="1" lang="ja-JP" altLang="en-US" sz="4000"/>
          </a:p>
        </p:txBody>
      </p:sp>
      <p:sp>
        <p:nvSpPr>
          <p:cNvPr id="3" name="Text Placeholder 2"/>
          <p:cNvSpPr>
            <a:spLocks noGrp="1"/>
          </p:cNvSpPr>
          <p:nvPr>
            <p:ph type="body" idx="1"/>
          </p:nvPr>
        </p:nvSpPr>
        <p:spPr>
          <a:xfrm>
            <a:off x="530352" y="2071678"/>
            <a:ext cx="7772400" cy="4000528"/>
          </a:xfrm>
        </p:spPr>
        <p:txBody>
          <a:bodyPr>
            <a:normAutofit lnSpcReduction="10000"/>
          </a:bodyPr>
          <a:lstStyle/>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Secondary effects of brain injury, including edema and elevated pressure, are known to persist several days after focal cerebral ischemia. Therefore, prolonging brain hypothermia therapy</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for an equivalent period may benefit those patients.</a:t>
            </a:r>
          </a:p>
          <a:p>
            <a:endParaRPr kumimoji="1"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  Experimental studies have tested whether a long cooling duration is safe for patients. </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Initially, 24 h were proposed, and later, the cooling duration was extended  to 48 h.</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recent review documents profound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neuroprotective</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benefits observed in patients with more than 48 h of hypothermia.</a:t>
            </a:r>
            <a:endParaRPr kumimoji="1" lang="ja-JP" altLang="en-US">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857232"/>
            <a:ext cx="7772400" cy="714380"/>
          </a:xfrm>
        </p:spPr>
        <p:txBody>
          <a:bodyPr/>
          <a:lstStyle/>
          <a:p>
            <a:pPr algn="ctr"/>
            <a:r>
              <a:rPr lang="en-US" altLang="ja-JP" sz="4000" dirty="0" err="1" smtClean="0">
                <a:solidFill>
                  <a:srgbClr val="FFFF00"/>
                </a:solidFill>
                <a:effectLst>
                  <a:outerShdw blurRad="38100" dist="38100" dir="2700000" algn="tl">
                    <a:srgbClr val="000000">
                      <a:alpha val="43137"/>
                    </a:srgbClr>
                  </a:outerShdw>
                </a:effectLst>
              </a:rPr>
              <a:t>Rewarming</a:t>
            </a:r>
            <a:r>
              <a:rPr lang="en-US" altLang="ja-JP" sz="4000" dirty="0" smtClean="0">
                <a:solidFill>
                  <a:srgbClr val="FFFF00"/>
                </a:solidFill>
                <a:effectLst>
                  <a:outerShdw blurRad="38100" dist="38100" dir="2700000" algn="tl">
                    <a:srgbClr val="000000">
                      <a:alpha val="43137"/>
                    </a:srgbClr>
                  </a:outerShdw>
                </a:effectLst>
              </a:rPr>
              <a:t> Rate</a:t>
            </a:r>
            <a:endParaRPr kumimoji="1" lang="ja-JP" altLang="en-US" sz="4000"/>
          </a:p>
        </p:txBody>
      </p:sp>
      <p:sp>
        <p:nvSpPr>
          <p:cNvPr id="3" name="Text Placeholder 2"/>
          <p:cNvSpPr>
            <a:spLocks noGrp="1"/>
          </p:cNvSpPr>
          <p:nvPr>
            <p:ph type="body" idx="1"/>
          </p:nvPr>
        </p:nvSpPr>
        <p:spPr>
          <a:xfrm>
            <a:off x="530352" y="2000240"/>
            <a:ext cx="7772400" cy="4643470"/>
          </a:xfrm>
        </p:spPr>
        <p:txBody>
          <a:bodyPr>
            <a:normAutofit/>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Rapid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may result in a dangerous rebound of intracranial pressure elevation and cerebral perfusion pressure reduction.</a:t>
            </a: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rate in tissue should be conducted slowly</a:t>
            </a: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0.5</a:t>
            </a:r>
            <a:r>
              <a:rPr lang="en-US" altLang="ja-JP" sz="24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 /hour</a:t>
            </a:r>
            <a:r>
              <a:rPr lang="en-US" altLang="ja-JP" sz="24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In some clinical trials,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from hypothermia is conducted with a feedback</a:t>
            </a:r>
          </a:p>
          <a:p>
            <a:r>
              <a:rPr lang="nl-NL"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control system over 18 h.</a:t>
            </a: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endParaRPr kumimoji="1" lang="en-US" altLang="ja-JP" sz="2400" dirty="0" smtClean="0"/>
          </a:p>
          <a:p>
            <a:endParaRPr kumimoji="1"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785794"/>
            <a:ext cx="7772400" cy="571504"/>
          </a:xfrm>
        </p:spPr>
        <p:txBody>
          <a:bodyPr/>
          <a:lstStyle/>
          <a:p>
            <a:pPr algn="ctr"/>
            <a:r>
              <a:rPr lang="en-US" altLang="ja-JP" sz="4000" dirty="0" smtClean="0">
                <a:solidFill>
                  <a:srgbClr val="FFFF00"/>
                </a:solidFill>
              </a:rPr>
              <a:t>Preparation</a:t>
            </a:r>
            <a:endParaRPr kumimoji="1" lang="ja-JP" altLang="en-US" sz="4000">
              <a:solidFill>
                <a:srgbClr val="FFFF00"/>
              </a:solidFill>
            </a:endParaRPr>
          </a:p>
        </p:txBody>
      </p:sp>
      <p:sp>
        <p:nvSpPr>
          <p:cNvPr id="3" name="Text Placeholder 2"/>
          <p:cNvSpPr>
            <a:spLocks noGrp="1"/>
          </p:cNvSpPr>
          <p:nvPr>
            <p:ph type="body" idx="1"/>
          </p:nvPr>
        </p:nvSpPr>
        <p:spPr>
          <a:xfrm>
            <a:off x="530352" y="1714488"/>
            <a:ext cx="7772400" cy="5000660"/>
          </a:xfrm>
        </p:spPr>
        <p:txBody>
          <a:bodyPr>
            <a:normAutofit fontScale="92500" lnSpcReduction="10000"/>
          </a:bodyPr>
          <a:lstStyle/>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Place an arterial line early for blood pressure monitoring</a:t>
            </a: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  A continuous core temperature monitor should be used</a:t>
            </a:r>
          </a:p>
          <a:p>
            <a:r>
              <a:rPr kumimoji="1"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esophageal, rectal, or bladder temperature )</a:t>
            </a:r>
          </a:p>
          <a:p>
            <a:r>
              <a:rPr lang="en-US" altLang="ja-JP" sz="2400" dirty="0" smtClean="0">
                <a:solidFill>
                  <a:srgbClr val="FFFF00"/>
                </a:solidFill>
                <a:effectLst>
                  <a:outerShdw blurRad="38100" dist="38100" dir="2700000" algn="tl">
                    <a:srgbClr val="000000">
                      <a:alpha val="43137"/>
                    </a:srgbClr>
                  </a:outerShdw>
                </a:effectLst>
              </a:rPr>
              <a:t>A secondary temperature device should be used to monitor temperature as well. A bladder probe is only accurate when urine output is adequate.</a:t>
            </a: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  Pulmonary artery temperature probe may be used</a:t>
            </a: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4.  Patient comfort and sedation</a:t>
            </a:r>
          </a:p>
          <a:p>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  Paralysis to prevent shivering</a:t>
            </a:r>
            <a:endParaRPr kumimoji="1" lang="ja-JP" altLang="en-US" sz="240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00042"/>
            <a:ext cx="7772400" cy="642942"/>
          </a:xfrm>
        </p:spPr>
        <p:txBody>
          <a:bodyPr/>
          <a:lstStyle/>
          <a:p>
            <a:pPr algn="ctr"/>
            <a:r>
              <a:rPr lang="en-US" altLang="ja-JP" sz="4000" dirty="0" smtClean="0">
                <a:solidFill>
                  <a:srgbClr val="FFFF00"/>
                </a:solidFill>
              </a:rPr>
              <a:t>Supportive therapy </a:t>
            </a:r>
            <a:endParaRPr kumimoji="1" lang="ja-JP" altLang="en-US" sz="4000">
              <a:solidFill>
                <a:srgbClr val="FFFF00"/>
              </a:solidFill>
            </a:endParaRPr>
          </a:p>
        </p:txBody>
      </p:sp>
      <p:sp>
        <p:nvSpPr>
          <p:cNvPr id="3" name="Text Placeholder 2"/>
          <p:cNvSpPr>
            <a:spLocks noGrp="1"/>
          </p:cNvSpPr>
          <p:nvPr>
            <p:ph type="body" idx="1"/>
          </p:nvPr>
        </p:nvSpPr>
        <p:spPr>
          <a:xfrm>
            <a:off x="530352" y="1357298"/>
            <a:ext cx="7772400" cy="5143536"/>
          </a:xfrm>
        </p:spPr>
        <p:txBody>
          <a:bodyPr>
            <a:normAutofit/>
          </a:bodyPr>
          <a:lstStyle/>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1.Mean arterial pressure goal of more than 80 mm Hg is preferred from a cerebral perfusion standpoint</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2.Monitor the patient for arrhythmia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bradycardia</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3.Hematologic testing</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hypokalemia</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Hypothermia,hyperkalemia</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 warming) </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4.Unexplained increases in serum amylase and lipase levels have    been observed during hypothermic therapy</a:t>
            </a:r>
          </a:p>
          <a:p>
            <a:endPar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5.Tight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glycemic</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control should be maintained.</a:t>
            </a:r>
          </a:p>
          <a:p>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6.PCO</a:t>
            </a:r>
            <a:r>
              <a:rPr lang="en-US" altLang="ja-JP" baseline="-25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should be maintained in the reference range (35-45 mm Hg).</a:t>
            </a:r>
          </a:p>
          <a:p>
            <a:r>
              <a:rPr kumimoji="1"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7.</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Do not provide nutrition to the patient during the initiation, maintenance, or </a:t>
            </a:r>
            <a:r>
              <a:rPr lang="en-US" altLang="ja-JP"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rewarming</a:t>
            </a:r>
            <a:r>
              <a:rPr lang="en-US" altLang="ja-JP"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phases of the therapy</a:t>
            </a:r>
            <a:endParaRPr kumimoji="1" lang="ja-JP" altLang="en-US">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754942"/>
          </a:xfrm>
        </p:spPr>
        <p:txBody>
          <a:bodyPr/>
          <a:lstStyle/>
          <a:p>
            <a:pPr algn="ctr"/>
            <a:r>
              <a:rPr lang="en-US" altLang="ja-JP" sz="4000" dirty="0" smtClean="0">
                <a:solidFill>
                  <a:srgbClr val="FFFF00"/>
                </a:solidFill>
              </a:rPr>
              <a:t>Cooling Techniques</a:t>
            </a:r>
            <a:endParaRPr kumimoji="1" lang="ja-JP" altLang="en-US" sz="4000">
              <a:solidFill>
                <a:srgbClr val="FFFF00"/>
              </a:solidFill>
            </a:endParaRPr>
          </a:p>
        </p:txBody>
      </p:sp>
      <p:sp>
        <p:nvSpPr>
          <p:cNvPr id="3" name="Text Placeholder 2"/>
          <p:cNvSpPr>
            <a:spLocks noGrp="1"/>
          </p:cNvSpPr>
          <p:nvPr>
            <p:ph type="body" idx="1"/>
          </p:nvPr>
        </p:nvSpPr>
        <p:spPr>
          <a:xfrm>
            <a:off x="530352" y="2143116"/>
            <a:ext cx="7772400" cy="3857652"/>
          </a:xfrm>
        </p:spPr>
        <p:txBody>
          <a:bodyPr>
            <a:normAutofit/>
          </a:bodyPr>
          <a:lstStyle/>
          <a:p>
            <a:r>
              <a:rPr lang="en-US" altLang="ja-JP" b="1" dirty="0" smtClean="0">
                <a:solidFill>
                  <a:srgbClr val="FFFF00"/>
                </a:solidFill>
                <a:effectLst>
                  <a:outerShdw blurRad="38100" dist="38100" dir="2700000" algn="tl">
                    <a:srgbClr val="000000">
                      <a:alpha val="43137"/>
                    </a:srgbClr>
                  </a:outerShdw>
                </a:effectLst>
              </a:rPr>
              <a:t>Invasive</a:t>
            </a:r>
          </a:p>
          <a:p>
            <a:r>
              <a:rPr lang="en-US" altLang="ja-JP" b="1" dirty="0" smtClean="0">
                <a:solidFill>
                  <a:srgbClr val="FFFF00"/>
                </a:solidFill>
                <a:effectLst>
                  <a:outerShdw blurRad="38100" dist="38100" dir="2700000" algn="tl">
                    <a:srgbClr val="000000">
                      <a:alpha val="43137"/>
                    </a:srgbClr>
                  </a:outerShdw>
                </a:effectLst>
              </a:rPr>
              <a:t>Cooling catheters</a:t>
            </a:r>
          </a:p>
          <a:p>
            <a:r>
              <a:rPr lang="en-US" altLang="ja-JP" dirty="0" smtClean="0">
                <a:solidFill>
                  <a:srgbClr val="FFFF00"/>
                </a:solidFill>
                <a:effectLst>
                  <a:outerShdw blurRad="38100" dist="38100" dir="2700000" algn="tl">
                    <a:srgbClr val="000000">
                      <a:alpha val="43137"/>
                    </a:srgbClr>
                  </a:outerShdw>
                </a:effectLst>
              </a:rPr>
              <a:t>Reduce temperature at rates ranging from 1.5 - 2.0 °C per hour</a:t>
            </a:r>
          </a:p>
          <a:p>
            <a:r>
              <a:rPr lang="en-US" altLang="ja-JP" dirty="0" smtClean="0">
                <a:solidFill>
                  <a:srgbClr val="FFFF00"/>
                </a:solidFill>
                <a:effectLst>
                  <a:outerShdw blurRad="38100" dist="38100" dir="2700000" algn="tl">
                    <a:srgbClr val="000000">
                      <a:alpha val="43137"/>
                    </a:srgbClr>
                  </a:outerShdw>
                </a:effectLst>
              </a:rPr>
              <a:t>catheters can bring body temperature to within .1 °C of the target level</a:t>
            </a:r>
          </a:p>
          <a:p>
            <a:r>
              <a:rPr lang="en-US" altLang="ja-JP" dirty="0" smtClean="0">
                <a:solidFill>
                  <a:srgbClr val="FFFF00"/>
                </a:solidFill>
                <a:effectLst>
                  <a:outerShdw blurRad="38100" dist="38100" dir="2700000" algn="tl">
                    <a:srgbClr val="000000">
                      <a:alpha val="43137"/>
                    </a:srgbClr>
                  </a:outerShdw>
                </a:effectLst>
              </a:rPr>
              <a:t>Adverse events associated with this invasive technique include bleeding, infection, vascular puncture, and deep vein thrombosis</a:t>
            </a:r>
            <a:endParaRPr lang="en-US" altLang="ja-JP" b="1" dirty="0" smtClean="0">
              <a:solidFill>
                <a:srgbClr val="FFFF00"/>
              </a:solidFill>
              <a:effectLst>
                <a:outerShdw blurRad="38100" dist="38100" dir="2700000" algn="tl">
                  <a:srgbClr val="000000">
                    <a:alpha val="43137"/>
                  </a:srgbClr>
                </a:outerShdw>
              </a:effectLst>
            </a:endParaRPr>
          </a:p>
          <a:p>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969256"/>
          </a:xfrm>
        </p:spPr>
        <p:txBody>
          <a:bodyPr/>
          <a:lstStyle/>
          <a:p>
            <a:pPr algn="ctr"/>
            <a:r>
              <a:rPr lang="en-US" altLang="ja-JP" sz="4400" dirty="0" smtClean="0">
                <a:solidFill>
                  <a:srgbClr val="FFFF00"/>
                </a:solidFill>
              </a:rPr>
              <a:t>Cooling Techniques</a:t>
            </a:r>
            <a:endParaRPr kumimoji="1" lang="ja-JP" altLang="en-US" sz="4400">
              <a:solidFill>
                <a:srgbClr val="FFFF00"/>
              </a:solidFill>
            </a:endParaRPr>
          </a:p>
        </p:txBody>
      </p:sp>
      <p:sp>
        <p:nvSpPr>
          <p:cNvPr id="3" name="Text Placeholder 2"/>
          <p:cNvSpPr>
            <a:spLocks noGrp="1"/>
          </p:cNvSpPr>
          <p:nvPr>
            <p:ph type="body" idx="1"/>
          </p:nvPr>
        </p:nvSpPr>
        <p:spPr>
          <a:xfrm>
            <a:off x="530352" y="2704664"/>
            <a:ext cx="7772400" cy="3153228"/>
          </a:xfrm>
        </p:spPr>
        <p:txBody>
          <a:bodyPr>
            <a:normAutofit/>
          </a:bodyPr>
          <a:lstStyle/>
          <a:p>
            <a:r>
              <a:rPr lang="en-US" altLang="ja-JP" b="1" dirty="0" smtClean="0">
                <a:solidFill>
                  <a:srgbClr val="FFFF00"/>
                </a:solidFill>
                <a:effectLst>
                  <a:outerShdw blurRad="38100" dist="38100" dir="2700000" algn="tl">
                    <a:srgbClr val="000000">
                      <a:alpha val="43137"/>
                    </a:srgbClr>
                  </a:outerShdw>
                </a:effectLst>
              </a:rPr>
              <a:t>Non-invasive</a:t>
            </a:r>
          </a:p>
          <a:p>
            <a:r>
              <a:rPr lang="en-US" altLang="ja-JP" b="1" dirty="0" smtClean="0">
                <a:solidFill>
                  <a:srgbClr val="FFFF00"/>
                </a:solidFill>
                <a:effectLst>
                  <a:outerShdw blurRad="38100" dist="38100" dir="2700000" algn="tl">
                    <a:srgbClr val="000000">
                      <a:alpha val="43137"/>
                    </a:srgbClr>
                  </a:outerShdw>
                </a:effectLst>
              </a:rPr>
              <a:t>  Water blankets</a:t>
            </a:r>
          </a:p>
          <a:p>
            <a:r>
              <a:rPr lang="en-US" altLang="ja-JP" b="1" dirty="0" smtClean="0">
                <a:solidFill>
                  <a:srgbClr val="FFFF00"/>
                </a:solidFill>
                <a:effectLst>
                  <a:outerShdw blurRad="38100" dist="38100" dir="2700000" algn="tl">
                    <a:srgbClr val="000000">
                      <a:alpha val="43137"/>
                    </a:srgbClr>
                  </a:outerShdw>
                </a:effectLst>
              </a:rPr>
              <a:t>  Arctic Sun</a:t>
            </a:r>
          </a:p>
          <a:p>
            <a:r>
              <a:rPr lang="en-US" altLang="ja-JP" dirty="0" smtClean="0">
                <a:solidFill>
                  <a:srgbClr val="FFFF00"/>
                </a:solidFill>
                <a:effectLst>
                  <a:outerShdw blurRad="38100" dist="38100" dir="2700000" algn="tl">
                    <a:srgbClr val="000000">
                      <a:alpha val="43137"/>
                    </a:srgbClr>
                  </a:outerShdw>
                </a:effectLst>
              </a:rPr>
              <a:t>The Arctic Sun controls the temperature of the water circulating through the </a:t>
            </a:r>
            <a:r>
              <a:rPr lang="en-US" altLang="ja-JP" dirty="0" err="1" smtClean="0">
                <a:solidFill>
                  <a:srgbClr val="FFFF00"/>
                </a:solidFill>
                <a:effectLst>
                  <a:outerShdw blurRad="38100" dist="38100" dir="2700000" algn="tl">
                    <a:srgbClr val="000000">
                      <a:alpha val="43137"/>
                    </a:srgbClr>
                  </a:outerShdw>
                </a:effectLst>
              </a:rPr>
              <a:t>ArcticGel</a:t>
            </a:r>
            <a:r>
              <a:rPr lang="en-US" altLang="ja-JP" dirty="0" smtClean="0">
                <a:solidFill>
                  <a:srgbClr val="FFFF00"/>
                </a:solidFill>
                <a:effectLst>
                  <a:outerShdw blurRad="38100" dist="38100" dir="2700000" algn="tl">
                    <a:srgbClr val="000000">
                      <a:alpha val="43137"/>
                    </a:srgbClr>
                  </a:outerShdw>
                </a:effectLst>
              </a:rPr>
              <a:t> Pads via a patient/temperature feedback loop.</a:t>
            </a:r>
            <a:endParaRPr kumimoji="1" lang="ja-JP" altLang="en-US">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ja-JP" dirty="0" err="1" smtClean="0"/>
              <a:t>Alsius</a:t>
            </a:r>
            <a:r>
              <a:rPr lang="en-US" altLang="ja-JP" dirty="0" smtClean="0"/>
              <a:t> </a:t>
            </a:r>
            <a:r>
              <a:rPr lang="en-US" altLang="ja-JP" dirty="0" err="1" smtClean="0"/>
              <a:t>CoolGard</a:t>
            </a:r>
            <a:r>
              <a:rPr lang="en-US" altLang="ja-JP" dirty="0" smtClean="0"/>
              <a:t> 3000</a:t>
            </a:r>
            <a:endParaRPr kumimoji="1" lang="ja-JP" altLang="en-US"/>
          </a:p>
        </p:txBody>
      </p:sp>
      <p:sp>
        <p:nvSpPr>
          <p:cNvPr id="5734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6824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105781"/>
                </a:solidFill>
                <a:effectLst/>
                <a:latin typeface="Arial" pitchFamily="34" charset="0"/>
                <a:ea typeface="ＭＳ Ｐゴシック" pitchFamily="50" charset="-128"/>
                <a:cs typeface="ＭＳ Ｐゴシック" pitchFamily="50" charset="-128"/>
              </a:rPr>
              <a:t>[ CLOSE WINDOW ]</a:t>
            </a:r>
            <a:endParaRPr kumimoji="1" lang="ja-JP" altLang="ja-JP" sz="9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r>
              <a:rPr kumimoji="1" lang="ja-JP" altLang="ja-JP" sz="20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57346" name="Picture 2" descr="This is the Alsius CoolGard 3000. It is used in c..."/>
          <p:cNvPicPr>
            <a:picLocks noChangeAspect="1" noChangeArrowheads="1"/>
          </p:cNvPicPr>
          <p:nvPr/>
        </p:nvPicPr>
        <p:blipFill>
          <a:blip r:embed="rId2" cstate="print"/>
          <a:srcRect/>
          <a:stretch>
            <a:fillRect/>
          </a:stretch>
        </p:blipFill>
        <p:spPr bwMode="auto">
          <a:xfrm>
            <a:off x="428596" y="3071810"/>
            <a:ext cx="2066925" cy="3267075"/>
          </a:xfrm>
          <a:prstGeom prst="rect">
            <a:avLst/>
          </a:prstGeom>
          <a:noFill/>
        </p:spPr>
      </p:pic>
      <p:sp>
        <p:nvSpPr>
          <p:cNvPr id="5734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6824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105781"/>
                </a:solidFill>
                <a:effectLst/>
                <a:latin typeface="Arial" pitchFamily="34" charset="0"/>
                <a:ea typeface="ＭＳ Ｐゴシック" pitchFamily="50" charset="-128"/>
                <a:cs typeface="ＭＳ Ｐゴシック" pitchFamily="50" charset="-128"/>
              </a:rPr>
              <a:t>[ CLOSE WINDOW ]</a:t>
            </a:r>
            <a:endParaRPr kumimoji="1" lang="ja-JP" altLang="ja-JP" sz="9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r>
              <a:rPr kumimoji="1" lang="ja-JP" altLang="ja-JP" sz="12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57348" name="Picture 4" descr="This is the Alsius Fortius 9.3 Fr endovascular co..."/>
          <p:cNvPicPr>
            <a:picLocks noChangeAspect="1" noChangeArrowheads="1"/>
          </p:cNvPicPr>
          <p:nvPr/>
        </p:nvPicPr>
        <p:blipFill>
          <a:blip r:embed="rId3" cstate="print"/>
          <a:srcRect/>
          <a:stretch>
            <a:fillRect/>
          </a:stretch>
        </p:blipFill>
        <p:spPr bwMode="auto">
          <a:xfrm>
            <a:off x="2500298" y="2786058"/>
            <a:ext cx="6643702" cy="3357586"/>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1772"/>
          </a:xfrm>
        </p:spPr>
        <p:txBody>
          <a:bodyPr>
            <a:normAutofit fontScale="90000"/>
          </a:bodyPr>
          <a:lstStyle/>
          <a:p>
            <a:pPr algn="ctr"/>
            <a:r>
              <a:rPr lang="en-US" altLang="ja-JP" b="1" dirty="0" smtClean="0">
                <a:solidFill>
                  <a:srgbClr val="00B0F0"/>
                </a:solidFill>
                <a:effectLst>
                  <a:outerShdw blurRad="38100" dist="38100" dir="2700000" algn="tl">
                    <a:srgbClr val="000000">
                      <a:alpha val="43137"/>
                    </a:srgbClr>
                  </a:outerShdw>
                </a:effectLst>
              </a:rPr>
              <a:t>Arctic Sun</a:t>
            </a:r>
            <a:endParaRPr kumimoji="1" lang="ja-JP" altLang="en-US">
              <a:solidFill>
                <a:srgbClr val="00B0F0"/>
              </a:solidFill>
            </a:endParaRPr>
          </a:p>
        </p:txBody>
      </p:sp>
      <p:sp>
        <p:nvSpPr>
          <p:cNvPr id="204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6824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105781"/>
                </a:solidFill>
                <a:effectLst/>
                <a:latin typeface="Arial" pitchFamily="34" charset="0"/>
                <a:ea typeface="ＭＳ Ｐゴシック" pitchFamily="50" charset="-128"/>
                <a:cs typeface="ＭＳ Ｐゴシック" pitchFamily="50" charset="-128"/>
              </a:rPr>
              <a:t>[ CLOSE WINDOW ]</a:t>
            </a:r>
            <a:endParaRPr kumimoji="1" lang="ja-JP" altLang="ja-JP" sz="9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r>
              <a:rPr kumimoji="1" lang="ja-JP" altLang="ja-JP" sz="241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0" name="Picture 2" descr="This is the Arctic Sun heat-exchange devise. It i..."/>
          <p:cNvPicPr>
            <a:picLocks noChangeAspect="1" noChangeArrowheads="1"/>
          </p:cNvPicPr>
          <p:nvPr/>
        </p:nvPicPr>
        <p:blipFill>
          <a:blip r:embed="rId2" cstate="print"/>
          <a:srcRect/>
          <a:stretch>
            <a:fillRect/>
          </a:stretch>
        </p:blipFill>
        <p:spPr bwMode="auto">
          <a:xfrm>
            <a:off x="1000100" y="1571612"/>
            <a:ext cx="2416097" cy="4714908"/>
          </a:xfrm>
          <a:prstGeom prst="rect">
            <a:avLst/>
          </a:prstGeom>
          <a:noFill/>
        </p:spPr>
      </p:pic>
      <p:sp>
        <p:nvSpPr>
          <p:cNvPr id="205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6824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105781"/>
                </a:solidFill>
                <a:effectLst/>
                <a:latin typeface="Arial" pitchFamily="34" charset="0"/>
                <a:ea typeface="ＭＳ Ｐゴシック" pitchFamily="50" charset="-128"/>
                <a:cs typeface="ＭＳ Ｐゴシック" pitchFamily="50" charset="-128"/>
              </a:rPr>
              <a:t>[ CLOSE WINDOW ]</a:t>
            </a:r>
            <a:endParaRPr kumimoji="1" lang="ja-JP" altLang="ja-JP" sz="9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r>
              <a:rPr kumimoji="1" lang="ja-JP" altLang="ja-JP" sz="68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2" name="Picture 4" descr="Cooling pads."/>
          <p:cNvPicPr>
            <a:picLocks noChangeAspect="1" noChangeArrowheads="1"/>
          </p:cNvPicPr>
          <p:nvPr/>
        </p:nvPicPr>
        <p:blipFill>
          <a:blip r:embed="rId3" cstate="print"/>
          <a:srcRect/>
          <a:stretch>
            <a:fillRect/>
          </a:stretch>
        </p:blipFill>
        <p:spPr bwMode="auto">
          <a:xfrm>
            <a:off x="4243966" y="1559522"/>
            <a:ext cx="4542876" cy="529847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397752"/>
          </a:xfrm>
        </p:spPr>
        <p:txBody>
          <a:bodyPr/>
          <a:lstStyle/>
          <a:p>
            <a:pPr algn="ctr"/>
            <a:r>
              <a:rPr lang="en-US" altLang="ja-JP" dirty="0" err="1" smtClean="0">
                <a:solidFill>
                  <a:srgbClr val="FFFF00"/>
                </a:solidFill>
                <a:effectLst>
                  <a:outerShdw blurRad="38100" dist="38100" dir="2700000" algn="tl">
                    <a:srgbClr val="000000">
                      <a:alpha val="43137"/>
                    </a:srgbClr>
                  </a:outerShdw>
                </a:effectLst>
              </a:rPr>
              <a:t>Radiative</a:t>
            </a:r>
            <a:r>
              <a:rPr lang="en-US" altLang="ja-JP" dirty="0" smtClean="0">
                <a:solidFill>
                  <a:srgbClr val="FFFF00"/>
                </a:solidFill>
                <a:effectLst>
                  <a:outerShdw blurRad="38100" dist="38100" dir="2700000" algn="tl">
                    <a:srgbClr val="000000">
                      <a:alpha val="43137"/>
                    </a:srgbClr>
                  </a:outerShdw>
                </a:effectLst>
              </a:rPr>
              <a:t> heat loss</a:t>
            </a:r>
            <a:endParaRPr kumimoji="1" lang="ja-JP" altLang="en-US">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428868"/>
            <a:ext cx="8613648" cy="3857652"/>
          </a:xfrm>
        </p:spPr>
        <p:txBody>
          <a:bodyPr>
            <a:noAutofit/>
          </a:bodyPr>
          <a:lstStyle/>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Secondary to infrared heat emission, </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Occurs primarily from the head and </a:t>
            </a:r>
            <a:r>
              <a:rPr lang="en-US" altLang="ja-JP" sz="2800" dirty="0" err="1" smtClean="0">
                <a:solidFill>
                  <a:srgbClr val="FFFF00"/>
                </a:solidFill>
                <a:effectLst>
                  <a:outerShdw blurRad="38100" dist="38100" dir="2700000" algn="tl">
                    <a:srgbClr val="000000">
                      <a:alpha val="43137"/>
                    </a:srgbClr>
                  </a:outerShdw>
                </a:effectLst>
              </a:rPr>
              <a:t>noninsulated</a:t>
            </a:r>
            <a:r>
              <a:rPr lang="en-US" altLang="ja-JP" sz="2800" dirty="0" smtClean="0">
                <a:solidFill>
                  <a:srgbClr val="FFFF00"/>
                </a:solidFill>
                <a:effectLst>
                  <a:outerShdw blurRad="38100" dist="38100" dir="2700000" algn="tl">
                    <a:srgbClr val="000000">
                      <a:alpha val="43137"/>
                    </a:srgbClr>
                  </a:outerShdw>
                </a:effectLst>
              </a:rPr>
              <a:t> areas of the body, is the </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Most rapid</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Accounts for more than 50 percent of heat loss</a:t>
            </a:r>
            <a:endParaRPr kumimoji="1" lang="ja-JP" altLang="en-US" sz="28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897818"/>
          </a:xfrm>
        </p:spPr>
        <p:txBody>
          <a:bodyPr/>
          <a:lstStyle/>
          <a:p>
            <a:pPr algn="ctr"/>
            <a:r>
              <a:rPr lang="en-US" altLang="ja-JP" dirty="0" smtClean="0">
                <a:solidFill>
                  <a:srgbClr val="FFFF00"/>
                </a:solidFill>
              </a:rPr>
              <a:t>Conduction</a:t>
            </a:r>
            <a:endParaRPr kumimoji="1" lang="ja-JP" altLang="en-US">
              <a:solidFill>
                <a:srgbClr val="FFFF00"/>
              </a:solidFill>
            </a:endParaRPr>
          </a:p>
        </p:txBody>
      </p:sp>
      <p:sp>
        <p:nvSpPr>
          <p:cNvPr id="3" name="Text Placeholder 2"/>
          <p:cNvSpPr>
            <a:spLocks noGrp="1"/>
          </p:cNvSpPr>
          <p:nvPr>
            <p:ph type="body" idx="1"/>
          </p:nvPr>
        </p:nvSpPr>
        <p:spPr/>
        <p:txBody>
          <a:bodyPr>
            <a:normAutofit/>
          </a:bodyPr>
          <a:lstStyle/>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Transfer of heat via direct contact</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Thermal conductivity of water is approximately 30 times that of air</a:t>
            </a:r>
            <a:endParaRPr kumimoji="1" lang="ja-JP" altLang="en-US" sz="28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969256"/>
          </a:xfrm>
        </p:spPr>
        <p:txBody>
          <a:bodyPr/>
          <a:lstStyle/>
          <a:p>
            <a:pPr algn="ctr"/>
            <a:r>
              <a:rPr lang="en-US" altLang="ja-JP" dirty="0" smtClean="0">
                <a:solidFill>
                  <a:srgbClr val="FFFF00"/>
                </a:solidFill>
              </a:rPr>
              <a:t>Convective heat loss</a:t>
            </a:r>
            <a:endParaRPr kumimoji="1" lang="ja-JP" altLang="en-US">
              <a:solidFill>
                <a:srgbClr val="FFFF00"/>
              </a:solidFill>
            </a:endParaRPr>
          </a:p>
        </p:txBody>
      </p:sp>
      <p:sp>
        <p:nvSpPr>
          <p:cNvPr id="3" name="Text Placeholder 2"/>
          <p:cNvSpPr>
            <a:spLocks noGrp="1"/>
          </p:cNvSpPr>
          <p:nvPr>
            <p:ph type="body" idx="1"/>
          </p:nvPr>
        </p:nvSpPr>
        <p:spPr>
          <a:xfrm>
            <a:off x="530352" y="2704664"/>
            <a:ext cx="8399366" cy="1509712"/>
          </a:xfrm>
        </p:spPr>
        <p:txBody>
          <a:bodyPr>
            <a:normAutofit/>
          </a:bodyPr>
          <a:lstStyle/>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Movement of fluid or gas</a:t>
            </a: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More heat away from the body in windy conditions by  rapidly removing the warm</a:t>
            </a:r>
            <a:endParaRPr kumimoji="1" lang="ja-JP" altLang="en-US" sz="28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683504"/>
          </a:xfrm>
        </p:spPr>
        <p:txBody>
          <a:bodyPr/>
          <a:lstStyle/>
          <a:p>
            <a:pPr algn="ctr"/>
            <a:r>
              <a:rPr lang="en-US" altLang="ja-JP" sz="4400" dirty="0" smtClean="0">
                <a:solidFill>
                  <a:srgbClr val="FFFF00"/>
                </a:solidFill>
              </a:rPr>
              <a:t>Evaporation and respiration</a:t>
            </a:r>
            <a:endParaRPr kumimoji="1" lang="ja-JP" altLang="en-US" sz="4400">
              <a:solidFill>
                <a:srgbClr val="FFFF00"/>
              </a:solidFill>
            </a:endParaRPr>
          </a:p>
        </p:txBody>
      </p:sp>
      <p:sp>
        <p:nvSpPr>
          <p:cNvPr id="3" name="Text Placeholder 2"/>
          <p:cNvSpPr>
            <a:spLocks noGrp="1"/>
          </p:cNvSpPr>
          <p:nvPr>
            <p:ph type="body" idx="1"/>
          </p:nvPr>
        </p:nvSpPr>
        <p:spPr>
          <a:xfrm>
            <a:off x="530352" y="2357430"/>
            <a:ext cx="7772400" cy="3357586"/>
          </a:xfrm>
        </p:spPr>
        <p:txBody>
          <a:bodyPr>
            <a:normAutofit/>
          </a:bodyPr>
          <a:lstStyle/>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Evaporation </a:t>
            </a:r>
            <a:r>
              <a:rPr lang="en-US" altLang="ja-JP" sz="2800" dirty="0" smtClean="0">
                <a:solidFill>
                  <a:srgbClr val="FFFF00"/>
                </a:solidFill>
                <a:effectLst>
                  <a:outerShdw blurRad="38100" dist="38100" dir="2700000" algn="tl">
                    <a:srgbClr val="000000">
                      <a:alpha val="43137"/>
                    </a:srgbClr>
                  </a:outerShdw>
                </a:effectLst>
              </a:rPr>
              <a:t>and respiration work via the same mechanism involving water </a:t>
            </a:r>
            <a:r>
              <a:rPr lang="en-US" altLang="ja-JP" sz="2800" dirty="0" smtClean="0">
                <a:solidFill>
                  <a:srgbClr val="FFFF00"/>
                </a:solidFill>
                <a:effectLst>
                  <a:outerShdw blurRad="38100" dist="38100" dir="2700000" algn="tl">
                    <a:srgbClr val="000000">
                      <a:alpha val="43137"/>
                    </a:srgbClr>
                  </a:outerShdw>
                </a:effectLst>
              </a:rPr>
              <a:t>droplets.</a:t>
            </a:r>
          </a:p>
          <a:p>
            <a:pPr>
              <a:buClr>
                <a:srgbClr val="FFFF00"/>
              </a:buClr>
            </a:pPr>
            <a:endParaRPr lang="en-US" altLang="ja-JP" sz="2800" dirty="0" smtClean="0">
              <a:solidFill>
                <a:srgbClr val="FFFF00"/>
              </a:solidFill>
              <a:effectLst>
                <a:outerShdw blurRad="38100" dist="38100" dir="2700000" algn="tl">
                  <a:srgbClr val="000000">
                    <a:alpha val="43137"/>
                  </a:srgbClr>
                </a:outerShdw>
              </a:effectLst>
            </a:endParaRPr>
          </a:p>
          <a:p>
            <a:pPr>
              <a:buClr>
                <a:srgbClr val="FFFF00"/>
              </a:buClr>
              <a:buFont typeface="Arial" pitchFamily="34" charset="0"/>
              <a:buChar char="•"/>
            </a:pPr>
            <a:r>
              <a:rPr lang="en-US" altLang="ja-JP" sz="2800" dirty="0" smtClean="0">
                <a:solidFill>
                  <a:srgbClr val="FFFF00"/>
                </a:solidFill>
                <a:effectLst>
                  <a:outerShdw blurRad="38100" dist="38100" dir="2700000" algn="tl">
                    <a:srgbClr val="000000">
                      <a:alpha val="43137"/>
                    </a:srgbClr>
                  </a:outerShdw>
                </a:effectLst>
              </a:rPr>
              <a:t>  C</a:t>
            </a:r>
            <a:r>
              <a:rPr lang="en-US" altLang="ja-JP" sz="2800" dirty="0" smtClean="0">
                <a:solidFill>
                  <a:srgbClr val="FFFF00"/>
                </a:solidFill>
                <a:effectLst>
                  <a:outerShdw blurRad="38100" dist="38100" dir="2700000" algn="tl">
                    <a:srgbClr val="000000">
                      <a:alpha val="43137"/>
                    </a:srgbClr>
                  </a:outerShdw>
                </a:effectLst>
              </a:rPr>
              <a:t>ontribute </a:t>
            </a:r>
            <a:r>
              <a:rPr lang="en-US" altLang="ja-JP" sz="2800" dirty="0" smtClean="0">
                <a:solidFill>
                  <a:srgbClr val="FFFF00"/>
                </a:solidFill>
                <a:effectLst>
                  <a:outerShdw blurRad="38100" dist="38100" dir="2700000" algn="tl">
                    <a:srgbClr val="000000">
                      <a:alpha val="43137"/>
                    </a:srgbClr>
                  </a:outerShdw>
                </a:effectLst>
              </a:rPr>
              <a:t>to hypothermia mostly in cool, dry, windy environments, because all liquid will vaporize as the humidity gradient decreases.</a:t>
            </a:r>
            <a:endParaRPr kumimoji="1" lang="ja-JP" altLang="en-US" sz="280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00042"/>
            <a:ext cx="8929718" cy="1000132"/>
          </a:xfrm>
        </p:spPr>
        <p:txBody>
          <a:bodyPr/>
          <a:lstStyle/>
          <a:p>
            <a:pPr algn="ctr"/>
            <a:r>
              <a:rPr lang="en-US" altLang="ja-JP" sz="4400" dirty="0" smtClean="0">
                <a:solidFill>
                  <a:srgbClr val="FFFF00"/>
                </a:solidFill>
              </a:rPr>
              <a:t>To maintain temperature homeostasis</a:t>
            </a:r>
            <a:endParaRPr kumimoji="1" lang="ja-JP" altLang="en-US" sz="4400">
              <a:solidFill>
                <a:srgbClr val="FFFF00"/>
              </a:solidFill>
            </a:endParaRPr>
          </a:p>
        </p:txBody>
      </p:sp>
      <p:sp>
        <p:nvSpPr>
          <p:cNvPr id="3" name="Text Placeholder 2"/>
          <p:cNvSpPr>
            <a:spLocks noGrp="1"/>
          </p:cNvSpPr>
          <p:nvPr>
            <p:ph type="body" idx="1"/>
          </p:nvPr>
        </p:nvSpPr>
        <p:spPr>
          <a:xfrm>
            <a:off x="530352" y="1785926"/>
            <a:ext cx="7772400" cy="5072074"/>
          </a:xfrm>
        </p:spPr>
        <p:txBody>
          <a:bodyPr>
            <a:normAutofit/>
          </a:bodyPr>
          <a:lstStyle/>
          <a:p>
            <a:pPr marL="457200" indent="-457200">
              <a:buClr>
                <a:srgbClr val="FFFF00"/>
              </a:buClr>
              <a:buFont typeface="+mj-lt"/>
              <a:buAutoNum type="arabicPeriod"/>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ypothalamus </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orchestrates a counterattack against heat loss via heat conservation and heat production</a:t>
            </a:r>
          </a:p>
          <a:p>
            <a:pPr marL="457200" indent="-457200">
              <a:buClr>
                <a:srgbClr val="FFFF00"/>
              </a:buClr>
              <a:buFont typeface="+mj-lt"/>
              <a:buAutoNum type="arabicPeriod"/>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FF00"/>
              </a:buClr>
              <a:buFont typeface="+mj-lt"/>
              <a:buAutoNum type="arabicPeriod"/>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Heat conservation is achieved by peripheral vasoconstriction reducing heat conduction to the skin</a:t>
            </a:r>
          </a:p>
          <a:p>
            <a:pPr marL="457200" indent="-457200">
              <a:buClr>
                <a:srgbClr val="FFFF00"/>
              </a:buClr>
              <a:buFont typeface="+mj-lt"/>
              <a:buAutoNum type="arabicPeriod"/>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FF00"/>
              </a:buClr>
              <a:buFont typeface="+mj-lt"/>
              <a:buAutoNum type="arabicPeriod"/>
            </a:pP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Heat production is accomplished by shivering, which can increase the normal basal metabolic rate by two to five times</a:t>
            </a:r>
          </a:p>
          <a:p>
            <a:pPr marL="457200" indent="-457200">
              <a:buClr>
                <a:srgbClr val="FFFF00"/>
              </a:buClr>
              <a:buFont typeface="+mj-lt"/>
              <a:buAutoNum type="arabicPeriod"/>
            </a:pPr>
            <a:endPar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FF00"/>
              </a:buClr>
              <a:buFont typeface="+mj-lt"/>
              <a:buAutoNum type="arabicPeriod"/>
            </a:pP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onshivering</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thermogenesis</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via increased levels of </a:t>
            </a:r>
            <a:r>
              <a:rPr lang="en-US" altLang="ja-JP" sz="24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thyroxine</a:t>
            </a:r>
            <a:r>
              <a:rPr lang="en-US" altLang="ja-JP" sz="2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and epinephrine</a:t>
            </a:r>
          </a:p>
          <a:p>
            <a:endParaRPr kumimoji="1" lang="ja-JP" altLang="en-US"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57166"/>
            <a:ext cx="7772400" cy="857256"/>
          </a:xfrm>
        </p:spPr>
        <p:txBody>
          <a:bodyPr/>
          <a:lstStyle/>
          <a:p>
            <a:pPr algn="ctr"/>
            <a:r>
              <a:rPr lang="en-US" altLang="ja-JP" sz="4000" dirty="0" smtClean="0">
                <a:solidFill>
                  <a:srgbClr val="FFFF00"/>
                </a:solidFill>
              </a:rPr>
              <a:t>The causes of hypothermia</a:t>
            </a:r>
            <a:endParaRPr kumimoji="1" lang="ja-JP" altLang="en-US" sz="4000">
              <a:solidFill>
                <a:srgbClr val="FFFF00"/>
              </a:solidFill>
            </a:endParaRPr>
          </a:p>
        </p:txBody>
      </p:sp>
      <p:sp>
        <p:nvSpPr>
          <p:cNvPr id="3" name="Text Placeholder 2"/>
          <p:cNvSpPr>
            <a:spLocks noGrp="1"/>
          </p:cNvSpPr>
          <p:nvPr>
            <p:ph type="body" idx="1"/>
          </p:nvPr>
        </p:nvSpPr>
        <p:spPr>
          <a:xfrm>
            <a:off x="530352" y="1500174"/>
            <a:ext cx="7772400" cy="5072098"/>
          </a:xfrm>
        </p:spPr>
        <p:txBody>
          <a:bodyPr numCol="2">
            <a:normAutofit fontScale="85000" lnSpcReduction="20000"/>
          </a:bodyPr>
          <a:lstStyle/>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 Dermal disease</a:t>
            </a:r>
          </a:p>
          <a:p>
            <a:pPr>
              <a:buClr>
                <a:srgbClr val="FFFF00"/>
              </a:buClr>
            </a:pPr>
            <a:r>
              <a:rPr lang="en-US" altLang="ja-JP" dirty="0" smtClean="0">
                <a:solidFill>
                  <a:srgbClr val="FFFF00"/>
                </a:solidFill>
                <a:effectLst>
                  <a:outerShdw blurRad="38100" dist="38100" dir="2700000" algn="tl">
                    <a:srgbClr val="000000">
                      <a:alpha val="43137"/>
                    </a:srgbClr>
                  </a:outerShdw>
                </a:effectLst>
              </a:rPr>
              <a:t>    Burns</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Exfoliative</a:t>
            </a:r>
            <a:r>
              <a:rPr lang="en-US" altLang="ja-JP" dirty="0" smtClean="0">
                <a:solidFill>
                  <a:srgbClr val="FFFF00"/>
                </a:solidFill>
                <a:effectLst>
                  <a:outerShdw blurRad="38100" dist="38100" dir="2700000" algn="tl">
                    <a:srgbClr val="000000">
                      <a:alpha val="43137"/>
                    </a:srgbClr>
                  </a:outerShdw>
                </a:effectLst>
              </a:rPr>
              <a:t> dermatitis    </a:t>
            </a:r>
          </a:p>
          <a:p>
            <a:pPr>
              <a:buClr>
                <a:srgbClr val="FFFF00"/>
              </a:buClr>
            </a:pPr>
            <a:r>
              <a:rPr lang="en-US" altLang="ja-JP" dirty="0" smtClean="0">
                <a:solidFill>
                  <a:srgbClr val="FFFF00"/>
                </a:solidFill>
                <a:effectLst>
                  <a:outerShdw blurRad="38100" dist="38100" dir="2700000" algn="tl">
                    <a:srgbClr val="000000">
                      <a:alpha val="43137"/>
                    </a:srgbClr>
                  </a:outerShdw>
                </a:effectLst>
              </a:rPr>
              <a:t>    Severe psoriasis</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Drug induced</a:t>
            </a:r>
          </a:p>
          <a:p>
            <a:pPr>
              <a:buClr>
                <a:srgbClr val="FFFF00"/>
              </a:buClr>
            </a:pPr>
            <a:r>
              <a:rPr lang="en-US" altLang="ja-JP" dirty="0" smtClean="0">
                <a:solidFill>
                  <a:srgbClr val="FFFF00"/>
                </a:solidFill>
                <a:effectLst>
                  <a:outerShdw blurRad="38100" dist="38100" dir="2700000" algn="tl">
                    <a:srgbClr val="000000">
                      <a:alpha val="43137"/>
                    </a:srgbClr>
                  </a:outerShdw>
                </a:effectLst>
              </a:rPr>
              <a:t>    Ethanol</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Phenothiazines</a:t>
            </a:r>
            <a:r>
              <a:rPr lang="en-US" altLang="ja-JP" dirty="0" smtClean="0">
                <a:solidFill>
                  <a:srgbClr val="FFFF00"/>
                </a:solidFill>
                <a:effectLst>
                  <a:outerShdw blurRad="38100" dist="38100" dir="2700000" algn="tl">
                    <a:srgbClr val="000000">
                      <a:alpha val="43137"/>
                    </a:srgbClr>
                  </a:outerShdw>
                </a:effectLst>
              </a:rPr>
              <a:t>  </a:t>
            </a:r>
          </a:p>
          <a:p>
            <a:pPr>
              <a:buClr>
                <a:srgbClr val="FFFF00"/>
              </a:buClr>
            </a:pPr>
            <a:r>
              <a:rPr lang="en-US" altLang="ja-JP" dirty="0" smtClean="0">
                <a:solidFill>
                  <a:srgbClr val="FFFF00"/>
                </a:solidFill>
                <a:effectLst>
                  <a:outerShdw blurRad="38100" dist="38100" dir="2700000" algn="tl">
                    <a:srgbClr val="000000">
                      <a:alpha val="43137"/>
                    </a:srgbClr>
                  </a:outerShdw>
                </a:effectLst>
              </a:rPr>
              <a:t>    Sedative-hypnotics</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Environmental</a:t>
            </a:r>
          </a:p>
          <a:p>
            <a:pPr>
              <a:buClr>
                <a:srgbClr val="FFFF00"/>
              </a:buClr>
            </a:pPr>
            <a:r>
              <a:rPr lang="en-US" altLang="ja-JP" dirty="0" smtClean="0">
                <a:solidFill>
                  <a:srgbClr val="FFFF00"/>
                </a:solidFill>
                <a:effectLst>
                  <a:outerShdw blurRad="38100" dist="38100" dir="2700000" algn="tl">
                    <a:srgbClr val="000000">
                      <a:alpha val="43137"/>
                    </a:srgbClr>
                  </a:outerShdw>
                </a:effectLst>
              </a:rPr>
              <a:t>    Immersion</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Nonimmersion</a:t>
            </a:r>
            <a:endParaRPr lang="en-US" altLang="ja-JP" dirty="0" smtClean="0">
              <a:solidFill>
                <a:srgbClr val="FFFF00"/>
              </a:solidFill>
              <a:effectLst>
                <a:outerShdw blurRad="38100" dist="38100" dir="2700000" algn="tl">
                  <a:srgbClr val="000000">
                    <a:alpha val="43137"/>
                  </a:srgbClr>
                </a:outerShdw>
              </a:effectLst>
            </a:endParaRP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Iatrogenic</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Aggressive fluid resuscitation</a:t>
            </a:r>
          </a:p>
          <a:p>
            <a:pPr>
              <a:buClr>
                <a:srgbClr val="FFFF00"/>
              </a:buClr>
            </a:pPr>
            <a:r>
              <a:rPr lang="en-US" altLang="ja-JP" dirty="0" smtClean="0">
                <a:solidFill>
                  <a:srgbClr val="FFFF00"/>
                </a:solidFill>
                <a:effectLst>
                  <a:outerShdw blurRad="38100" dist="38100" dir="2700000" algn="tl">
                    <a:srgbClr val="000000">
                      <a:alpha val="43137"/>
                    </a:srgbClr>
                  </a:outerShdw>
                </a:effectLst>
              </a:rPr>
              <a:t>    Heat stroke treatment</a:t>
            </a:r>
          </a:p>
          <a:p>
            <a:pPr>
              <a:buClr>
                <a:srgbClr val="FFFF00"/>
              </a:buClr>
            </a:pPr>
            <a:endParaRPr lang="en-US" altLang="ja-JP" dirty="0" smtClean="0">
              <a:solidFill>
                <a:srgbClr val="FFFF00"/>
              </a:solidFill>
              <a:effectLst>
                <a:outerShdw blurRad="38100" dist="38100" dir="2700000" algn="tl">
                  <a:srgbClr val="000000">
                    <a:alpha val="43137"/>
                  </a:srgbClr>
                </a:outerShdw>
              </a:effectLst>
            </a:endParaRPr>
          </a:p>
          <a:p>
            <a:pPr>
              <a:buClr>
                <a:srgbClr val="FFFF00"/>
              </a:buClr>
            </a:pPr>
            <a:endParaRPr lang="en-US" altLang="ja-JP" dirty="0" smtClean="0">
              <a:solidFill>
                <a:srgbClr val="FFFF00"/>
              </a:solidFill>
              <a:effectLst>
                <a:outerShdw blurRad="38100" dist="38100" dir="2700000" algn="tl">
                  <a:srgbClr val="000000">
                    <a:alpha val="43137"/>
                  </a:srgbClr>
                </a:outerShdw>
              </a:effectLst>
            </a:endParaRPr>
          </a:p>
          <a:p>
            <a:pPr>
              <a:buClr>
                <a:srgbClr val="FFFF00"/>
              </a:buClr>
            </a:pPr>
            <a:endParaRPr lang="en-US" altLang="ja-JP" dirty="0" smtClean="0">
              <a:solidFill>
                <a:srgbClr val="FFFF00"/>
              </a:solidFill>
              <a:effectLst>
                <a:outerShdw blurRad="38100" dist="38100" dir="2700000" algn="tl">
                  <a:srgbClr val="000000">
                    <a:alpha val="43137"/>
                  </a:srgbClr>
                </a:outerShdw>
              </a:effectLst>
            </a:endParaRP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Metabolic</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Hypoadrenalism</a:t>
            </a:r>
            <a:endParaRPr lang="en-US" altLang="ja-JP" dirty="0" smtClean="0">
              <a:solidFill>
                <a:srgbClr val="FFFF00"/>
              </a:solidFill>
              <a:effectLst>
                <a:outerShdw blurRad="38100" dist="38100" dir="2700000" algn="tl">
                  <a:srgbClr val="000000">
                    <a:alpha val="43137"/>
                  </a:srgbClr>
                </a:outerShdw>
              </a:effectLst>
            </a:endParaRP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Hypopituitarism</a:t>
            </a:r>
            <a:endParaRPr lang="en-US" altLang="ja-JP" dirty="0" smtClean="0">
              <a:solidFill>
                <a:srgbClr val="FFFF00"/>
              </a:solidFill>
              <a:effectLst>
                <a:outerShdw blurRad="38100" dist="38100" dir="2700000" algn="tl">
                  <a:srgbClr val="000000">
                    <a:alpha val="43137"/>
                  </a:srgbClr>
                </a:outerShdw>
              </a:effectLst>
            </a:endParaRPr>
          </a:p>
          <a:p>
            <a:pPr>
              <a:buClr>
                <a:srgbClr val="FFFF00"/>
              </a:buClr>
            </a:pPr>
            <a:r>
              <a:rPr lang="en-US" altLang="ja-JP" dirty="0" smtClean="0">
                <a:solidFill>
                  <a:srgbClr val="FFFF00"/>
                </a:solidFill>
                <a:effectLst>
                  <a:outerShdw blurRad="38100" dist="38100" dir="2700000" algn="tl">
                    <a:srgbClr val="000000">
                      <a:alpha val="43137"/>
                    </a:srgbClr>
                  </a:outerShdw>
                </a:effectLst>
              </a:rPr>
              <a:t>   Hypothyroidism</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Neurologic</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Acute spinal cord </a:t>
            </a:r>
            <a:r>
              <a:rPr lang="en-US" altLang="ja-JP" dirty="0" err="1" smtClean="0">
                <a:solidFill>
                  <a:srgbClr val="FFFF00"/>
                </a:solidFill>
                <a:effectLst>
                  <a:outerShdw blurRad="38100" dist="38100" dir="2700000" algn="tl">
                    <a:srgbClr val="000000">
                      <a:alpha val="43137"/>
                    </a:srgbClr>
                  </a:outerShdw>
                </a:effectLst>
              </a:rPr>
              <a:t>transection</a:t>
            </a:r>
            <a:endParaRPr lang="en-US" altLang="ja-JP" dirty="0" smtClean="0">
              <a:solidFill>
                <a:srgbClr val="FFFF00"/>
              </a:solidFill>
              <a:effectLst>
                <a:outerShdw blurRad="38100" dist="38100" dir="2700000" algn="tl">
                  <a:srgbClr val="000000">
                    <a:alpha val="43137"/>
                  </a:srgbClr>
                </a:outerShdw>
              </a:effectLst>
            </a:endParaRPr>
          </a:p>
          <a:p>
            <a:pPr>
              <a:buClr>
                <a:srgbClr val="FFFF00"/>
              </a:buClr>
            </a:pPr>
            <a:r>
              <a:rPr lang="en-US" altLang="ja-JP" dirty="0" smtClean="0">
                <a:solidFill>
                  <a:srgbClr val="FFFF00"/>
                </a:solidFill>
                <a:effectLst>
                  <a:outerShdw blurRad="38100" dist="38100" dir="2700000" algn="tl">
                    <a:srgbClr val="000000">
                      <a:alpha val="43137"/>
                    </a:srgbClr>
                  </a:outerShdw>
                </a:effectLst>
              </a:rPr>
              <a:t>   Head trauma</a:t>
            </a:r>
          </a:p>
          <a:p>
            <a:pPr>
              <a:buClr>
                <a:srgbClr val="FFFF00"/>
              </a:buClr>
            </a:pPr>
            <a:r>
              <a:rPr lang="en-US" altLang="ja-JP" dirty="0" smtClean="0">
                <a:solidFill>
                  <a:srgbClr val="FFFF00"/>
                </a:solidFill>
                <a:effectLst>
                  <a:outerShdw blurRad="38100" dist="38100" dir="2700000" algn="tl">
                    <a:srgbClr val="000000">
                      <a:alpha val="43137"/>
                    </a:srgbClr>
                  </a:outerShdw>
                </a:effectLst>
              </a:rPr>
              <a:t>   Stroke</a:t>
            </a:r>
          </a:p>
          <a:p>
            <a:pPr>
              <a:buClr>
                <a:srgbClr val="FFFF00"/>
              </a:buClr>
            </a:pPr>
            <a:r>
              <a:rPr lang="en-US" altLang="ja-JP" dirty="0" smtClean="0">
                <a:solidFill>
                  <a:srgbClr val="FFFF00"/>
                </a:solidFill>
                <a:effectLst>
                  <a:outerShdw blurRad="38100" dist="38100" dir="2700000" algn="tl">
                    <a:srgbClr val="000000">
                      <a:alpha val="43137"/>
                    </a:srgbClr>
                  </a:outerShdw>
                </a:effectLst>
              </a:rPr>
              <a:t>   Tumor</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t>
            </a:r>
            <a:r>
              <a:rPr lang="en-US" altLang="ja-JP" dirty="0" err="1" smtClean="0">
                <a:solidFill>
                  <a:srgbClr val="FFFF00"/>
                </a:solidFill>
                <a:effectLst>
                  <a:outerShdw blurRad="38100" dist="38100" dir="2700000" algn="tl">
                    <a:srgbClr val="000000">
                      <a:alpha val="43137"/>
                    </a:srgbClr>
                  </a:outerShdw>
                </a:effectLst>
              </a:rPr>
              <a:t>Wernicke’s</a:t>
            </a:r>
            <a:r>
              <a:rPr lang="en-US" altLang="ja-JP" dirty="0" smtClean="0">
                <a:solidFill>
                  <a:srgbClr val="FFFF00"/>
                </a:solidFill>
                <a:effectLst>
                  <a:outerShdw blurRad="38100" dist="38100" dir="2700000" algn="tl">
                    <a:srgbClr val="000000">
                      <a:alpha val="43137"/>
                    </a:srgbClr>
                  </a:outerShdw>
                </a:effectLst>
              </a:rPr>
              <a:t> disease</a:t>
            </a:r>
          </a:p>
          <a:p>
            <a:pPr>
              <a:buClr>
                <a:srgbClr val="FFFF00"/>
              </a:buClr>
              <a:buFont typeface="Arial" pitchFamily="34" charset="0"/>
              <a:buChar char="•"/>
            </a:pPr>
            <a:r>
              <a:rPr lang="en-US" altLang="ja-JP" dirty="0" smtClean="0">
                <a:solidFill>
                  <a:srgbClr val="FFFF00"/>
                </a:solidFill>
                <a:effectLst>
                  <a:outerShdw blurRad="38100" dist="38100" dir="2700000" algn="tl">
                    <a:srgbClr val="000000">
                      <a:alpha val="43137"/>
                    </a:srgbClr>
                  </a:outerShdw>
                </a:effectLst>
              </a:rPr>
              <a:t>Neuromuscular inefficiency</a:t>
            </a:r>
          </a:p>
          <a:p>
            <a:pPr>
              <a:buClr>
                <a:srgbClr val="FFFF00"/>
              </a:buClr>
            </a:pPr>
            <a:r>
              <a:rPr lang="en-US" altLang="ja-JP" dirty="0" smtClean="0">
                <a:solidFill>
                  <a:srgbClr val="FFFF00"/>
                </a:solidFill>
                <a:effectLst>
                  <a:outerShdw blurRad="38100" dist="38100" dir="2700000" algn="tl">
                    <a:srgbClr val="000000">
                      <a:alpha val="43137"/>
                    </a:srgbClr>
                  </a:outerShdw>
                </a:effectLst>
              </a:rPr>
              <a:t>   Age extreme</a:t>
            </a:r>
          </a:p>
          <a:p>
            <a:pPr>
              <a:buClr>
                <a:srgbClr val="FFFF00"/>
              </a:buClr>
            </a:pPr>
            <a:r>
              <a:rPr lang="en-US" altLang="ja-JP" dirty="0" smtClean="0">
                <a:solidFill>
                  <a:srgbClr val="FFFF00"/>
                </a:solidFill>
                <a:effectLst>
                  <a:outerShdw blurRad="38100" dist="38100" dir="2700000" algn="tl">
                    <a:srgbClr val="000000">
                      <a:alpha val="43137"/>
                    </a:srgbClr>
                  </a:outerShdw>
                </a:effectLst>
              </a:rPr>
              <a:t>   Impaired shivering</a:t>
            </a:r>
          </a:p>
          <a:p>
            <a:pPr>
              <a:buClr>
                <a:srgbClr val="FFFF00"/>
              </a:buClr>
            </a:pPr>
            <a:r>
              <a:rPr lang="en-US" altLang="ja-JP" dirty="0" smtClean="0">
                <a:solidFill>
                  <a:srgbClr val="FFFF00"/>
                </a:solidFill>
                <a:effectLst>
                  <a:outerShdw blurRad="38100" dist="38100" dir="2700000" algn="tl">
                    <a:srgbClr val="000000">
                      <a:alpha val="43137"/>
                    </a:srgbClr>
                  </a:outerShdw>
                </a:effectLst>
              </a:rPr>
              <a:t>   Lack of acclimatization</a:t>
            </a:r>
          </a:p>
          <a:p>
            <a:pPr>
              <a:buClr>
                <a:srgbClr val="FFFF00"/>
              </a:buClr>
            </a:pPr>
            <a:r>
              <a:rPr lang="en-US" altLang="ja-JP" dirty="0" smtClean="0">
                <a:solidFill>
                  <a:srgbClr val="FFFF00"/>
                </a:solidFill>
                <a:effectLst>
                  <a:outerShdw blurRad="38100" dist="38100" dir="2700000" algn="tl">
                    <a:srgbClr val="000000">
                      <a:alpha val="43137"/>
                    </a:srgbClr>
                  </a:outerShdw>
                </a:effectLst>
              </a:rPr>
              <a:t>   Sepsis</a:t>
            </a:r>
          </a:p>
          <a:p>
            <a:pPr>
              <a:buClr>
                <a:srgbClr val="FFFF00"/>
              </a:buClr>
            </a:pPr>
            <a:endParaRPr kumimoji="1" lang="ja-JP" altLang="en-US">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536</TotalTime>
  <Words>1710</Words>
  <Application>Microsoft Office PowerPoint</Application>
  <PresentationFormat>On-screen Show (4:3)</PresentationFormat>
  <Paragraphs>268</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Hypothermia </vt:lpstr>
      <vt:lpstr>Slide 2</vt:lpstr>
      <vt:lpstr>Body heat is lost to the environment via five mechanisms</vt:lpstr>
      <vt:lpstr>Radiative heat loss</vt:lpstr>
      <vt:lpstr>Conduction</vt:lpstr>
      <vt:lpstr>Convective heat loss</vt:lpstr>
      <vt:lpstr>Evaporation and respiration</vt:lpstr>
      <vt:lpstr>To maintain temperature homeostasis</vt:lpstr>
      <vt:lpstr>The causes of hypothermia</vt:lpstr>
      <vt:lpstr>Clinical thermometers</vt:lpstr>
      <vt:lpstr>The degree of hypothermia</vt:lpstr>
      <vt:lpstr>Symptoms of mild hypothermia  32–35 °C</vt:lpstr>
      <vt:lpstr>Symptoms of moderatehypothermia 28–32 °C</vt:lpstr>
      <vt:lpstr>Symptoms of sever hypothermia  20–28 °C</vt:lpstr>
      <vt:lpstr>Laboratory</vt:lpstr>
      <vt:lpstr>Management</vt:lpstr>
      <vt:lpstr>External rewarming </vt:lpstr>
      <vt:lpstr>Active core rewarming </vt:lpstr>
      <vt:lpstr>Complication of active external rewarming</vt:lpstr>
      <vt:lpstr>Therapeutic hypothermia</vt:lpstr>
      <vt:lpstr>History</vt:lpstr>
      <vt:lpstr>History</vt:lpstr>
      <vt:lpstr>Therapeutic hypothermia for Traumatic brain injury</vt:lpstr>
      <vt:lpstr>Therapeutic hypothermia for Traumatic brain injury</vt:lpstr>
      <vt:lpstr>BIOLOGICAL AND CHEMICAL REACTIONS TO INJURYIN THE BRAIN</vt:lpstr>
      <vt:lpstr>Mechanism of neuroprotection</vt:lpstr>
      <vt:lpstr>Adverse events associated with hypothermia</vt:lpstr>
      <vt:lpstr>Types of ischemic events</vt:lpstr>
      <vt:lpstr>FACTORS AFFECTING THE PROTECTIVE OUTCOMES</vt:lpstr>
      <vt:lpstr>Time of Cooling Initiation</vt:lpstr>
      <vt:lpstr>Cooling Extent</vt:lpstr>
      <vt:lpstr>Cooling Duration</vt:lpstr>
      <vt:lpstr>Rewarming Rate</vt:lpstr>
      <vt:lpstr>Preparation</vt:lpstr>
      <vt:lpstr>Supportive therapy </vt:lpstr>
      <vt:lpstr>Cooling Techniques</vt:lpstr>
      <vt:lpstr>Cooling Techniques</vt:lpstr>
      <vt:lpstr>Alsius CoolGard 3000</vt:lpstr>
      <vt:lpstr>Arctic Sun</vt:lpstr>
    </vt:vector>
  </TitlesOfParts>
  <Company>Miller School Of Medicine (University Of Miami)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Hypothermia</dc:title>
  <dc:creator>taichiro</dc:creator>
  <cp:keywords>Trauma and Critical Care; Resuscitation; Complications; Ongoing Care/Rehabilitation</cp:keywords>
  <cp:lastModifiedBy>taichiro</cp:lastModifiedBy>
  <cp:revision>320</cp:revision>
  <dcterms:created xsi:type="dcterms:W3CDTF">2010-03-09T02:36:49Z</dcterms:created>
  <dcterms:modified xsi:type="dcterms:W3CDTF">2010-03-10T16:34:08Z</dcterms:modified>
</cp:coreProperties>
</file>