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115AA-7C62-3EC5-5A74-22BF6694F2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123D0B-D56C-FC05-8B7A-8856752CA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9C4B65-A204-2F7D-84F0-AA5CE79DB735}"/>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5" name="Footer Placeholder 4">
            <a:extLst>
              <a:ext uri="{FF2B5EF4-FFF2-40B4-BE49-F238E27FC236}">
                <a16:creationId xmlns:a16="http://schemas.microsoft.com/office/drawing/2014/main" id="{900B4C4E-12C2-0901-C97D-E575E0C1BB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1B1B96-ECB6-D13E-1B95-A422E59938DC}"/>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2027616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EA30-DDC6-8072-D2A8-527ADF1767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E8BA92-C192-7C81-13BD-9EBDD1CEFA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6F6C0-DC4B-6E3B-9049-0C249E12B924}"/>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5" name="Footer Placeholder 4">
            <a:extLst>
              <a:ext uri="{FF2B5EF4-FFF2-40B4-BE49-F238E27FC236}">
                <a16:creationId xmlns:a16="http://schemas.microsoft.com/office/drawing/2014/main" id="{33038EF4-E54A-229D-46BA-A2237791A8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14691-1A0B-F340-57B3-15AE6C0EE922}"/>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175517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A698AD-1B57-A517-0F05-DA135EEB6D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F7C307-B069-3038-7319-F15F59B451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37427-D5DA-AD99-A30C-A8DA8AB6A06B}"/>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5" name="Footer Placeholder 4">
            <a:extLst>
              <a:ext uri="{FF2B5EF4-FFF2-40B4-BE49-F238E27FC236}">
                <a16:creationId xmlns:a16="http://schemas.microsoft.com/office/drawing/2014/main" id="{AE2E2123-D089-ADEB-8D06-655939CC2A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913C0-DA55-35AA-6B2F-C7616BE6E476}"/>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929572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D5C6-F52D-80DA-B3E0-BA9C6BA55C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475AA2-2FA6-4268-D41E-9132911C34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C9735-D5BE-6336-A435-63D40AB7AD88}"/>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5" name="Footer Placeholder 4">
            <a:extLst>
              <a:ext uri="{FF2B5EF4-FFF2-40B4-BE49-F238E27FC236}">
                <a16:creationId xmlns:a16="http://schemas.microsoft.com/office/drawing/2014/main" id="{4298530F-AF79-2804-7320-0F8DB66BD4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89099A-B6D8-348F-1EFC-8A73B8F06ADA}"/>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130372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6EB2-8F21-4883-236A-D053738874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05F069-A6FB-D505-678D-9663E436B8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828DE4-6C2D-6DC8-AAC9-568D0E4252A7}"/>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5" name="Footer Placeholder 4">
            <a:extLst>
              <a:ext uri="{FF2B5EF4-FFF2-40B4-BE49-F238E27FC236}">
                <a16:creationId xmlns:a16="http://schemas.microsoft.com/office/drawing/2014/main" id="{C63A5A28-EA19-DEE0-E386-0071DCBDD0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A99632-8BDB-3989-F6F9-9A423FA6FFEB}"/>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255505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F574D-76CC-ECC8-85BE-1A6F6B8CDB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1DD03D-242A-8814-A038-240A5B164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D368F2-BB80-2376-E343-5DF3345340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D5C36C-725A-AD5A-61C2-F533DF8463B9}"/>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6" name="Footer Placeholder 5">
            <a:extLst>
              <a:ext uri="{FF2B5EF4-FFF2-40B4-BE49-F238E27FC236}">
                <a16:creationId xmlns:a16="http://schemas.microsoft.com/office/drawing/2014/main" id="{B52136E9-A021-34F8-3CC5-D4713B9C3C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5398A5-8EC9-B417-14D0-68949A3354F7}"/>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2274972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4168B-1017-BE7D-6EDE-312B4298BE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0DD60C-D425-F863-4DA5-85E8C1FAEF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1F61BF-3358-3642-708F-4239C2ECA1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13DCBB-9983-CE52-0CF8-E044709FA0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930224-B8A7-73EE-F09D-56E532FE5D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4FA22E-5834-19A5-7B25-85E2B0293855}"/>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8" name="Footer Placeholder 7">
            <a:extLst>
              <a:ext uri="{FF2B5EF4-FFF2-40B4-BE49-F238E27FC236}">
                <a16:creationId xmlns:a16="http://schemas.microsoft.com/office/drawing/2014/main" id="{E698D7A3-7FB1-7314-43FA-18ABB7962E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F214C3-B1BC-0B04-55D5-6DDD0A42E4C2}"/>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3885324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AB33D-C2CE-2ED5-D89C-1334603EF7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D7B270-98AA-52FD-CFB5-0DAFF328A90C}"/>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4" name="Footer Placeholder 3">
            <a:extLst>
              <a:ext uri="{FF2B5EF4-FFF2-40B4-BE49-F238E27FC236}">
                <a16:creationId xmlns:a16="http://schemas.microsoft.com/office/drawing/2014/main" id="{4F522BAC-9423-7F9C-0EFF-A82D01E94D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0195A0-C43F-CBCE-4F47-11EE309A704B}"/>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224159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1992DB-D592-076B-5987-94B98408A1AC}"/>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3" name="Footer Placeholder 2">
            <a:extLst>
              <a:ext uri="{FF2B5EF4-FFF2-40B4-BE49-F238E27FC236}">
                <a16:creationId xmlns:a16="http://schemas.microsoft.com/office/drawing/2014/main" id="{A533B88D-581A-839C-54F8-56B3B232BE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B5EA70C-E576-0567-F954-68429E93974D}"/>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335403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1C5EF-B53F-94B7-F4C5-0E87BFE984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EC6DE2-3B84-8B54-E11D-1343F62A3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5CE9E9-9E76-C14B-FC53-E9E821D81D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0C27C-2690-45F6-C6C4-3010C5F8EB83}"/>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6" name="Footer Placeholder 5">
            <a:extLst>
              <a:ext uri="{FF2B5EF4-FFF2-40B4-BE49-F238E27FC236}">
                <a16:creationId xmlns:a16="http://schemas.microsoft.com/office/drawing/2014/main" id="{58262A8E-C8C2-90FE-C618-8793FF6FCE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44EDA7-F3E9-C54B-7FC8-DF10FC082ED9}"/>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3099262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006B6-567F-72C4-9E17-0C1EBD0679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376948-7F46-6F01-68C3-B8DAADCE8E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C31A48-A258-5A2A-B9BE-585DE67E2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D55AE2-E166-83F9-1310-1342A0B76300}"/>
              </a:ext>
            </a:extLst>
          </p:cNvPr>
          <p:cNvSpPr>
            <a:spLocks noGrp="1"/>
          </p:cNvSpPr>
          <p:nvPr>
            <p:ph type="dt" sz="half" idx="10"/>
          </p:nvPr>
        </p:nvSpPr>
        <p:spPr/>
        <p:txBody>
          <a:bodyPr/>
          <a:lstStyle/>
          <a:p>
            <a:fld id="{42B03E02-2183-1D4C-AE2C-E5E05B67BAE7}" type="datetimeFigureOut">
              <a:rPr lang="en-US" smtClean="0"/>
              <a:t>7/10/23</a:t>
            </a:fld>
            <a:endParaRPr lang="en-US"/>
          </a:p>
        </p:txBody>
      </p:sp>
      <p:sp>
        <p:nvSpPr>
          <p:cNvPr id="6" name="Footer Placeholder 5">
            <a:extLst>
              <a:ext uri="{FF2B5EF4-FFF2-40B4-BE49-F238E27FC236}">
                <a16:creationId xmlns:a16="http://schemas.microsoft.com/office/drawing/2014/main" id="{A3F39C3B-D225-135D-3708-6A1A08A0E2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A48AC3-6819-D619-790F-BDD4323D87BD}"/>
              </a:ext>
            </a:extLst>
          </p:cNvPr>
          <p:cNvSpPr>
            <a:spLocks noGrp="1"/>
          </p:cNvSpPr>
          <p:nvPr>
            <p:ph type="sldNum" sz="quarter" idx="12"/>
          </p:nvPr>
        </p:nvSpPr>
        <p:spPr/>
        <p:txBody>
          <a:bodyPr/>
          <a:lstStyle/>
          <a:p>
            <a:fld id="{8C9323F0-95FA-6243-A7FC-F11CBBE5379D}" type="slidenum">
              <a:rPr lang="en-US" smtClean="0"/>
              <a:t>‹#›</a:t>
            </a:fld>
            <a:endParaRPr lang="en-US"/>
          </a:p>
        </p:txBody>
      </p:sp>
    </p:spTree>
    <p:extLst>
      <p:ext uri="{BB962C8B-B14F-4D97-AF65-F5344CB8AC3E}">
        <p14:creationId xmlns:p14="http://schemas.microsoft.com/office/powerpoint/2010/main" val="304938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F843EC-76AE-34A3-3517-AAC3F7BA61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07769E-1420-744D-CF33-5FAD0A773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67653-C705-3EAC-BB87-AD90D0330C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03E02-2183-1D4C-AE2C-E5E05B67BAE7}" type="datetimeFigureOut">
              <a:rPr lang="en-US" smtClean="0"/>
              <a:t>7/10/23</a:t>
            </a:fld>
            <a:endParaRPr lang="en-US"/>
          </a:p>
        </p:txBody>
      </p:sp>
      <p:sp>
        <p:nvSpPr>
          <p:cNvPr id="5" name="Footer Placeholder 4">
            <a:extLst>
              <a:ext uri="{FF2B5EF4-FFF2-40B4-BE49-F238E27FC236}">
                <a16:creationId xmlns:a16="http://schemas.microsoft.com/office/drawing/2014/main" id="{4C753BA7-FF9B-4B1F-C63D-A80A3FEEAC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32513A-D211-C043-F72F-7F4518E3AE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323F0-95FA-6243-A7FC-F11CBBE5379D}" type="slidenum">
              <a:rPr lang="en-US" smtClean="0"/>
              <a:t>‹#›</a:t>
            </a:fld>
            <a:endParaRPr lang="en-US"/>
          </a:p>
        </p:txBody>
      </p:sp>
    </p:spTree>
    <p:extLst>
      <p:ext uri="{BB962C8B-B14F-4D97-AF65-F5344CB8AC3E}">
        <p14:creationId xmlns:p14="http://schemas.microsoft.com/office/powerpoint/2010/main" val="1330513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52A69-8CB2-055B-DD06-86D4E68A9CB9}"/>
              </a:ext>
            </a:extLst>
          </p:cNvPr>
          <p:cNvSpPr>
            <a:spLocks noGrp="1"/>
          </p:cNvSpPr>
          <p:nvPr>
            <p:ph type="ctrTitle"/>
          </p:nvPr>
        </p:nvSpPr>
        <p:spPr>
          <a:xfrm>
            <a:off x="788505" y="536713"/>
            <a:ext cx="6675783" cy="934279"/>
          </a:xfrm>
        </p:spPr>
        <p:txBody>
          <a:bodyPr>
            <a:normAutofit fontScale="90000"/>
          </a:bodyPr>
          <a:lstStyle/>
          <a:p>
            <a:r>
              <a:rPr lang="en-US" dirty="0"/>
              <a:t>Disclosure Information</a:t>
            </a:r>
          </a:p>
        </p:txBody>
      </p:sp>
      <p:sp>
        <p:nvSpPr>
          <p:cNvPr id="3" name="Subtitle 2">
            <a:extLst>
              <a:ext uri="{FF2B5EF4-FFF2-40B4-BE49-F238E27FC236}">
                <a16:creationId xmlns:a16="http://schemas.microsoft.com/office/drawing/2014/main" id="{709A2687-9654-5090-BD76-22C5F0EA8D5C}"/>
              </a:ext>
            </a:extLst>
          </p:cNvPr>
          <p:cNvSpPr>
            <a:spLocks noGrp="1"/>
          </p:cNvSpPr>
          <p:nvPr>
            <p:ph type="subTitle" idx="1"/>
          </p:nvPr>
        </p:nvSpPr>
        <p:spPr>
          <a:xfrm>
            <a:off x="576470" y="1683784"/>
            <a:ext cx="9554817" cy="2500589"/>
          </a:xfrm>
        </p:spPr>
        <p:txBody>
          <a:bodyPr>
            <a:normAutofit fontScale="70000" lnSpcReduction="20000"/>
          </a:bodyPr>
          <a:lstStyle/>
          <a:p>
            <a:pPr algn="l"/>
            <a:r>
              <a:rPr lang="en-US" sz="1800" b="0" i="0" dirty="0">
                <a:solidFill>
                  <a:srgbClr val="000000"/>
                </a:solidFill>
                <a:effectLst/>
                <a:latin typeface="Calibri" panose="020F0502020204030204" pitchFamily="34" charset="0"/>
              </a:rPr>
              <a:t>Participants of an accredited activity are required to disclose all personal financial relationships, over the previous 24 months, with ineligible companies. Financial relationships are those relationships in which the individual benefits by receiving a salary, royalty, consulting fee, honoraria, ownership interest (e.g., stocks, stock options or other ownership interest), or other financial benefits; and has the opportunity to affect activity content relevant to products or services of that ineligible company. Research grants from ineligible companies are financial relationships that should be disclosed, even if the funds go to the researcher's institution and not to the individual researcher.</a:t>
            </a:r>
          </a:p>
          <a:p>
            <a:pPr algn="l"/>
            <a:r>
              <a:rPr lang="en-US" sz="1800" b="0" i="0" dirty="0">
                <a:solidFill>
                  <a:srgbClr val="000000"/>
                </a:solidFill>
                <a:effectLst/>
                <a:latin typeface="Calibri" panose="020F0502020204030204" pitchFamily="34" charset="0"/>
              </a:rPr>
              <a:t>An </a:t>
            </a:r>
            <a:r>
              <a:rPr lang="en-US" sz="1800" b="1" i="0" dirty="0">
                <a:solidFill>
                  <a:srgbClr val="000000"/>
                </a:solidFill>
                <a:effectLst/>
                <a:latin typeface="Calibri" panose="020F0502020204030204" pitchFamily="34" charset="0"/>
              </a:rPr>
              <a:t>ineligible company</a:t>
            </a:r>
            <a:r>
              <a:rPr lang="en-US" sz="1800" b="0" i="0" dirty="0">
                <a:solidFill>
                  <a:srgbClr val="000000"/>
                </a:solidFill>
                <a:effectLst/>
                <a:latin typeface="Calibri" panose="020F0502020204030204" pitchFamily="34" charset="0"/>
              </a:rPr>
              <a:t> is an entity whose primary business is producing, marketing, selling, re-selling, or distributing healthcare products used by or on patients.</a:t>
            </a:r>
          </a:p>
          <a:p>
            <a:pPr algn="l"/>
            <a:r>
              <a:rPr lang="en-US" sz="1800" b="0" i="0" dirty="0">
                <a:solidFill>
                  <a:srgbClr val="000000"/>
                </a:solidFill>
                <a:effectLst/>
                <a:latin typeface="Calibri" panose="020F0502020204030204" pitchFamily="34" charset="0"/>
              </a:rPr>
              <a:t>The intent of this policy is to allow for a determination to be made as to whether any relationship may constitute a real or apparent conflict of interest. Disclosure that an activity participant has no relevant financial relationships must also be provided to the </a:t>
            </a:r>
            <a:r>
              <a:rPr lang="en-US" sz="1800" b="0" i="0">
                <a:solidFill>
                  <a:srgbClr val="000000"/>
                </a:solidFill>
                <a:effectLst/>
                <a:latin typeface="Calibri" panose="020F0502020204030204" pitchFamily="34" charset="0"/>
              </a:rPr>
              <a:t>learners.</a:t>
            </a:r>
          </a:p>
          <a:p>
            <a:pPr algn="l"/>
            <a:endParaRPr lang="en-US" sz="1800" dirty="0">
              <a:solidFill>
                <a:srgbClr val="212529"/>
              </a:solidFill>
              <a:latin typeface="arial" panose="020B0604020202020204" pitchFamily="34" charset="0"/>
            </a:endParaRPr>
          </a:p>
          <a:p>
            <a:pPr algn="l"/>
            <a:r>
              <a:rPr lang="en-US" sz="1800" b="1" i="0" dirty="0">
                <a:solidFill>
                  <a:srgbClr val="212529"/>
                </a:solidFill>
                <a:effectLst/>
                <a:latin typeface="arial" panose="020B0604020202020204" pitchFamily="34" charset="0"/>
              </a:rPr>
              <a:t>Disclosures</a:t>
            </a:r>
          </a:p>
          <a:p>
            <a:pPr algn="l"/>
            <a:r>
              <a:rPr lang="en-US" sz="1800" dirty="0">
                <a:solidFill>
                  <a:srgbClr val="212529"/>
                </a:solidFill>
                <a:latin typeface="arial" panose="020B0604020202020204" pitchFamily="34" charset="0"/>
              </a:rPr>
              <a:t>Speaker:</a:t>
            </a:r>
            <a:endParaRPr lang="en-US" sz="1800" b="0" i="0" dirty="0">
              <a:solidFill>
                <a:srgbClr val="212529"/>
              </a:solidFill>
              <a:effectLst/>
              <a:latin typeface="arial" panose="020B0604020202020204" pitchFamily="34" charset="0"/>
            </a:endParaRPr>
          </a:p>
          <a:p>
            <a:pPr algn="l"/>
            <a:endParaRPr lang="en-US" sz="1800" dirty="0">
              <a:solidFill>
                <a:srgbClr val="212529"/>
              </a:solidFill>
              <a:latin typeface="arial" panose="020B0604020202020204" pitchFamily="34" charset="0"/>
            </a:endParaRPr>
          </a:p>
          <a:p>
            <a:pPr algn="l"/>
            <a:endParaRPr lang="en-US" b="0" i="0" dirty="0">
              <a:solidFill>
                <a:srgbClr val="212529"/>
              </a:solidFill>
              <a:effectLst/>
              <a:latin typeface="-apple-system"/>
            </a:endParaRPr>
          </a:p>
          <a:p>
            <a:endParaRPr lang="en-US" dirty="0"/>
          </a:p>
        </p:txBody>
      </p:sp>
      <p:pic>
        <p:nvPicPr>
          <p:cNvPr id="5" name="Picture 4" descr="A blue and black logo&#10;&#10;Description automatically generated">
            <a:extLst>
              <a:ext uri="{FF2B5EF4-FFF2-40B4-BE49-F238E27FC236}">
                <a16:creationId xmlns:a16="http://schemas.microsoft.com/office/drawing/2014/main" id="{4534968F-F0B7-54C8-FC83-9F056A40F954}"/>
              </a:ext>
            </a:extLst>
          </p:cNvPr>
          <p:cNvPicPr>
            <a:picLocks noChangeAspect="1"/>
          </p:cNvPicPr>
          <p:nvPr/>
        </p:nvPicPr>
        <p:blipFill>
          <a:blip r:embed="rId2"/>
          <a:stretch>
            <a:fillRect/>
          </a:stretch>
        </p:blipFill>
        <p:spPr>
          <a:xfrm>
            <a:off x="576470" y="5940287"/>
            <a:ext cx="1524000" cy="381000"/>
          </a:xfrm>
          <a:prstGeom prst="rect">
            <a:avLst/>
          </a:prstGeom>
        </p:spPr>
      </p:pic>
    </p:spTree>
    <p:extLst>
      <p:ext uri="{BB962C8B-B14F-4D97-AF65-F5344CB8AC3E}">
        <p14:creationId xmlns:p14="http://schemas.microsoft.com/office/powerpoint/2010/main" val="4183639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194</Words>
  <Application>Microsoft Macintosh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vt:lpstr>
      <vt:lpstr>Arial</vt:lpstr>
      <vt:lpstr>Arial</vt:lpstr>
      <vt:lpstr>Calibri</vt:lpstr>
      <vt:lpstr>Calibri Light</vt:lpstr>
      <vt:lpstr>Office Theme</vt:lpstr>
      <vt:lpstr>Disclosure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Lillis</dc:creator>
  <cp:lastModifiedBy>Rachel Sass</cp:lastModifiedBy>
  <cp:revision>3</cp:revision>
  <dcterms:created xsi:type="dcterms:W3CDTF">2023-03-21T13:41:43Z</dcterms:created>
  <dcterms:modified xsi:type="dcterms:W3CDTF">2023-07-10T19:53:29Z</dcterms:modified>
</cp:coreProperties>
</file>