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6"/>
  </p:notesMasterIdLst>
  <p:sldIdLst>
    <p:sldId id="256" r:id="rId2"/>
    <p:sldId id="258" r:id="rId3"/>
    <p:sldId id="260" r:id="rId4"/>
    <p:sldId id="259" r:id="rId5"/>
    <p:sldId id="265" r:id="rId6"/>
    <p:sldId id="262" r:id="rId7"/>
    <p:sldId id="264" r:id="rId8"/>
    <p:sldId id="263" r:id="rId9"/>
    <p:sldId id="266" r:id="rId10"/>
    <p:sldId id="271" r:id="rId11"/>
    <p:sldId id="287" r:id="rId12"/>
    <p:sldId id="261" r:id="rId13"/>
    <p:sldId id="268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A00"/>
    <a:srgbClr val="FF5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178"/>
    <p:restoredTop sz="68706"/>
  </p:normalViewPr>
  <p:slideViewPr>
    <p:cSldViewPr snapToGrid="0" snapToObjects="1">
      <p:cViewPr varScale="1">
        <p:scale>
          <a:sx n="82" d="100"/>
          <a:sy n="82" d="100"/>
        </p:scale>
        <p:origin x="8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FE07D-19C5-D74B-ABA7-76749EB88178}" type="datetimeFigureOut">
              <a:rPr lang="en-US" smtClean="0"/>
              <a:t>3/1/24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8CD9C-0FC0-6D4A-999F-7D266915E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97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8CD9C-0FC0-6D4A-999F-7D266915E3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02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8CD9C-0FC0-6D4A-999F-7D266915E3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99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8CD9C-0FC0-6D4A-999F-7D266915E38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8581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8CD9C-0FC0-6D4A-999F-7D266915E38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86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8CD9C-0FC0-6D4A-999F-7D266915E38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0775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8CD9C-0FC0-6D4A-999F-7D266915E38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60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8CD9C-0FC0-6D4A-999F-7D266915E3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18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8CD9C-0FC0-6D4A-999F-7D266915E3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4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8CD9C-0FC0-6D4A-999F-7D266915E3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504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8CD9C-0FC0-6D4A-999F-7D266915E3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81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8CD9C-0FC0-6D4A-999F-7D266915E3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13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8CD9C-0FC0-6D4A-999F-7D266915E3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529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8CD9C-0FC0-6D4A-999F-7D266915E3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267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8CD9C-0FC0-6D4A-999F-7D266915E3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877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D8DF0-C7DB-3B47-92CA-F80A1A29DD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99CA94-1607-7946-8C6C-C34F05D9EC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B4662-FCA6-7442-AE34-4C2B2F8EF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486F-A59A-E840-A5BD-12ABD6549C37}" type="datetimeFigureOut">
              <a:rPr lang="en-US" smtClean="0"/>
              <a:t>3/1/24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6EA8F-AD6A-C045-839A-187C90C66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524A1-C854-4D43-934C-DFF180B37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6829-A4D2-A74C-AE91-062D8826A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42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AAFB6-EEFF-1C4A-9DC1-E26E33177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3085F5-81D4-3447-A0FB-91CDFBB82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8FE64-00C2-254D-8FCD-C6A297079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486F-A59A-E840-A5BD-12ABD6549C37}" type="datetimeFigureOut">
              <a:rPr lang="en-US" smtClean="0"/>
              <a:t>3/1/24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89136-1BED-5645-8107-F7B1E7D90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BE352F-5B47-7B47-9968-A1ECDE3C5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6829-A4D2-A74C-AE91-062D8826A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00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6BDF14-A370-8C41-B5BD-C54116C9BF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B2EFB8-BF74-C048-9976-42BBA991FC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8D99E-5CFA-ED40-8E78-342E50078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486F-A59A-E840-A5BD-12ABD6549C37}" type="datetimeFigureOut">
              <a:rPr lang="en-US" smtClean="0"/>
              <a:t>3/1/24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F4F92-5C28-2941-9B7F-A8D874427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7170E-4C90-7E44-80C7-60277D05F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6829-A4D2-A74C-AE91-062D8826A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821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34323-8AB4-244F-A798-33D675AE3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03D4F-BD7A-9246-899E-0CE2C5826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B07FC8-E549-9A4A-AB8B-7DABCAF18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486F-A59A-E840-A5BD-12ABD6549C37}" type="datetimeFigureOut">
              <a:rPr lang="en-US" smtClean="0"/>
              <a:t>3/1/24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69497-ED65-8240-ADC1-50EF9B7B5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9FA57-9739-6D44-842C-BA39AF398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6829-A4D2-A74C-AE91-062D8826A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67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8FA7E-6646-5546-A254-13EAB732E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2F24C8-2AB5-EB4E-9EA0-0887148C7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4A95E-D966-6D49-8C7E-0D48930C3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486F-A59A-E840-A5BD-12ABD6549C37}" type="datetimeFigureOut">
              <a:rPr lang="en-US" smtClean="0"/>
              <a:t>3/1/24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8EAB37-D9A8-DC4B-ACC9-61153B7D0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B7CCB-F5CD-BE43-86C3-D0979074A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6829-A4D2-A74C-AE91-062D8826A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704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548A7-93B7-1549-8759-AA52A7222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26726-EB4F-354D-8F88-F6E5B7F916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C42B55-177B-5446-9074-B60937F0D3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7BF8B8-FCED-0C43-98B5-C7F6FE3D7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486F-A59A-E840-A5BD-12ABD6549C37}" type="datetimeFigureOut">
              <a:rPr lang="en-US" smtClean="0"/>
              <a:t>3/1/24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9051FB-7185-C14E-8DAB-641726B8E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4B2FCD-79C8-244B-8C9D-C752C58F5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6829-A4D2-A74C-AE91-062D8826A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67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9119A-83DC-A348-BC68-35907B6BB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60D219-E7B9-334A-9788-808A6710C4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0EDC3-7125-6644-9A1E-6E0EE6AC2E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EDC636-EE76-8E43-972C-7F03E6F57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1DC974-0DD7-6847-9F93-0BC4B0863F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E851EB-6F9E-5242-8062-83E8FBE49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486F-A59A-E840-A5BD-12ABD6549C37}" type="datetimeFigureOut">
              <a:rPr lang="en-US" smtClean="0"/>
              <a:t>3/1/24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B68CB8-CB9A-7444-88CD-C0DAB52F7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34B78E-AC64-B64E-A29A-C47CF7230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6829-A4D2-A74C-AE91-062D8826A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22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C9F72-E856-B847-ADB2-EB1E47449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D1C052-0648-DA4B-BF5D-BEADDA950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486F-A59A-E840-A5BD-12ABD6549C37}" type="datetimeFigureOut">
              <a:rPr lang="en-US" smtClean="0"/>
              <a:t>3/1/24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8B5769-4316-4C4F-BA4D-D6F96D459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E084DC-09E4-3D44-A7BA-BF633BE18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6829-A4D2-A74C-AE91-062D8826A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1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1B907F-6BBB-004A-B9EF-4C9CCD631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486F-A59A-E840-A5BD-12ABD6549C37}" type="datetimeFigureOut">
              <a:rPr lang="en-US" smtClean="0"/>
              <a:t>3/1/24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B31D5D-989B-904C-9855-D14E1D160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FB9F4A-ABF2-3342-9678-39810F851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6829-A4D2-A74C-AE91-062D8826A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50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76D73-40E7-7D44-A101-0744D7E30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77563-3BEE-8549-9FC9-B74ED018A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2706BE-19B2-FB47-ADEE-BB4BBA7BE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898EE4-29EF-CC4B-AF07-1688BD1CB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486F-A59A-E840-A5BD-12ABD6549C37}" type="datetimeFigureOut">
              <a:rPr lang="en-US" smtClean="0"/>
              <a:t>3/1/24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93651D-9A09-ED4F-A6FA-7CCBE20BD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C9971D-AD3A-6D45-A71B-796D8E863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6829-A4D2-A74C-AE91-062D8826A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23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636A3-1CBA-344B-91E7-925F4EADD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863787-D24B-E540-B9B4-DD5E0AF632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A83AD9-3784-E14C-9D72-60868B2677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11D8C9-020A-7344-A07A-C004A085E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486F-A59A-E840-A5BD-12ABD6549C37}" type="datetimeFigureOut">
              <a:rPr lang="en-US" smtClean="0"/>
              <a:t>3/1/24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0B1E70-11FB-1C49-B917-61F02CC49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080AC-F81D-F54F-A889-F655A37D7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6829-A4D2-A74C-AE91-062D8826A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45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FEF4C8-F91B-8A41-9620-6ABD3210C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2D4E41-ABE3-F544-904B-BB9183AC9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1A2B6-9777-0745-918B-135C7E033D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C486F-A59A-E840-A5BD-12ABD6549C37}" type="datetimeFigureOut">
              <a:rPr lang="en-US" smtClean="0"/>
              <a:t>3/1/24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9DDC5-E335-854D-B8AD-D669A7EE7F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497BFD-CA2A-4346-A79A-2C72A5BC0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06829-A4D2-A74C-AE91-062D8826A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728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9680A-26B2-DE43-B415-E22256D67B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600426"/>
            <a:ext cx="10512552" cy="3360625"/>
          </a:xfrm>
        </p:spPr>
        <p:txBody>
          <a:bodyPr>
            <a:normAutofit/>
          </a:bodyPr>
          <a:lstStyle/>
          <a:p>
            <a:pPr algn="l"/>
            <a:r>
              <a:rPr lang="en-US" sz="6600" dirty="0">
                <a:solidFill>
                  <a:srgbClr val="FFEA00"/>
                </a:solidFill>
              </a:rPr>
              <a:t>University of Tennessee Health Science Center -</a:t>
            </a:r>
            <a:br>
              <a:rPr lang="en-US" sz="6600" dirty="0">
                <a:solidFill>
                  <a:srgbClr val="FFEA00"/>
                </a:solidFill>
              </a:rPr>
            </a:br>
            <a:r>
              <a:rPr lang="en-US" sz="6600" dirty="0">
                <a:solidFill>
                  <a:srgbClr val="FFEA00"/>
                </a:solidFill>
              </a:rPr>
              <a:t>Memphis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31A09-B84A-4C4E-895E-667BAE3D10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536" y="4119928"/>
            <a:ext cx="10494264" cy="1366472"/>
          </a:xfrm>
        </p:spPr>
        <p:txBody>
          <a:bodyPr>
            <a:normAutofit/>
          </a:bodyPr>
          <a:lstStyle/>
          <a:p>
            <a:pPr algn="l"/>
            <a:endParaRPr lang="en-US" sz="2800" dirty="0">
              <a:solidFill>
                <a:srgbClr val="FF5400"/>
              </a:solidFill>
            </a:endParaRPr>
          </a:p>
          <a:p>
            <a:pPr algn="l"/>
            <a:r>
              <a:rPr lang="en-US" sz="3200" dirty="0">
                <a:solidFill>
                  <a:schemeClr val="bg1"/>
                </a:solidFill>
              </a:rPr>
              <a:t>Surgical Critical Care and Acute Care Surgery Fellowship</a:t>
            </a:r>
          </a:p>
        </p:txBody>
      </p:sp>
    </p:spTree>
    <p:extLst>
      <p:ext uri="{BB962C8B-B14F-4D97-AF65-F5344CB8AC3E}">
        <p14:creationId xmlns:p14="http://schemas.microsoft.com/office/powerpoint/2010/main" val="2213734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9CB19-008A-9949-A111-BCB54F9AC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D10AA-374B-0440-8B14-B7F3CED8D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Two-year fellows are expected to participate in a quality project or research project</a:t>
            </a:r>
          </a:p>
          <a:p>
            <a:r>
              <a:rPr lang="en-US" sz="3600" dirty="0">
                <a:solidFill>
                  <a:schemeClr val="bg1"/>
                </a:solidFill>
              </a:rPr>
              <a:t>Many clinical opportunities with the faculty</a:t>
            </a:r>
          </a:p>
          <a:p>
            <a:r>
              <a:rPr lang="en-US" sz="3600" dirty="0">
                <a:solidFill>
                  <a:schemeClr val="bg1"/>
                </a:solidFill>
              </a:rPr>
              <a:t>AAST and EAST multicenter trials</a:t>
            </a:r>
          </a:p>
          <a:p>
            <a:r>
              <a:rPr lang="en-US" sz="3600" dirty="0">
                <a:solidFill>
                  <a:schemeClr val="bg1"/>
                </a:solidFill>
              </a:rPr>
              <a:t>Half the faculty have an MPH or MS in Epidemiology</a:t>
            </a:r>
          </a:p>
        </p:txBody>
      </p:sp>
    </p:spTree>
    <p:extLst>
      <p:ext uri="{BB962C8B-B14F-4D97-AF65-F5344CB8AC3E}">
        <p14:creationId xmlns:p14="http://schemas.microsoft.com/office/powerpoint/2010/main" val="3190546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9CB19-008A-9949-A111-BCB54F9AC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Professional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D10AA-374B-0440-8B14-B7F3CED8D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ATLS instructor</a:t>
            </a:r>
          </a:p>
          <a:p>
            <a:r>
              <a:rPr lang="en-US" sz="3600" dirty="0">
                <a:solidFill>
                  <a:schemeClr val="bg1"/>
                </a:solidFill>
              </a:rPr>
              <a:t>ASSET</a:t>
            </a:r>
          </a:p>
          <a:p>
            <a:r>
              <a:rPr lang="en-US" sz="3600" dirty="0">
                <a:solidFill>
                  <a:schemeClr val="bg1"/>
                </a:solidFill>
              </a:rPr>
              <a:t>SCCM Ultrasound Course</a:t>
            </a:r>
          </a:p>
          <a:p>
            <a:r>
              <a:rPr lang="en-US" sz="3600" dirty="0">
                <a:solidFill>
                  <a:schemeClr val="bg1"/>
                </a:solidFill>
              </a:rPr>
              <a:t>AAST Associate Membership</a:t>
            </a:r>
          </a:p>
          <a:p>
            <a:r>
              <a:rPr lang="en-US" sz="3600" dirty="0">
                <a:solidFill>
                  <a:schemeClr val="bg1"/>
                </a:solidFill>
              </a:rPr>
              <a:t>Rib plating courses</a:t>
            </a:r>
          </a:p>
          <a:p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500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D780E-815B-064B-BDB6-F26660C7F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Fellow Graduates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2424F-DFFB-0E4B-B3B6-8B5E1EDF9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UT – Memphis</a:t>
            </a:r>
          </a:p>
          <a:p>
            <a:r>
              <a:rPr lang="en-US" sz="3600" dirty="0">
                <a:solidFill>
                  <a:schemeClr val="bg1"/>
                </a:solidFill>
              </a:rPr>
              <a:t>UT – Knoxville</a:t>
            </a:r>
          </a:p>
          <a:p>
            <a:r>
              <a:rPr lang="en-US" sz="3600" dirty="0">
                <a:solidFill>
                  <a:schemeClr val="bg1"/>
                </a:solidFill>
              </a:rPr>
              <a:t>Prisma Health Columbia, SC</a:t>
            </a:r>
          </a:p>
          <a:p>
            <a:r>
              <a:rPr lang="en-US" sz="3600" dirty="0">
                <a:solidFill>
                  <a:schemeClr val="bg1"/>
                </a:solidFill>
              </a:rPr>
              <a:t>Fairfax INOVA</a:t>
            </a:r>
          </a:p>
          <a:p>
            <a:r>
              <a:rPr lang="en-US" sz="3600" dirty="0">
                <a:solidFill>
                  <a:schemeClr val="bg1"/>
                </a:solidFill>
              </a:rPr>
              <a:t>Alaska Regional</a:t>
            </a:r>
          </a:p>
          <a:p>
            <a:r>
              <a:rPr lang="en-US" sz="3600" dirty="0">
                <a:solidFill>
                  <a:schemeClr val="bg1"/>
                </a:solidFill>
              </a:rPr>
              <a:t>Mt Sinai Chicago</a:t>
            </a:r>
          </a:p>
          <a:p>
            <a:r>
              <a:rPr lang="en-US" sz="3600" dirty="0">
                <a:solidFill>
                  <a:schemeClr val="bg1"/>
                </a:solidFill>
              </a:rPr>
              <a:t>Wash U St. Louis</a:t>
            </a:r>
          </a:p>
          <a:p>
            <a:r>
              <a:rPr lang="en-US" sz="3600" dirty="0">
                <a:solidFill>
                  <a:schemeClr val="bg1"/>
                </a:solidFill>
              </a:rPr>
              <a:t>Temple</a:t>
            </a:r>
          </a:p>
          <a:p>
            <a:r>
              <a:rPr lang="en-US" sz="3600" dirty="0">
                <a:solidFill>
                  <a:schemeClr val="bg1"/>
                </a:solidFill>
              </a:rPr>
              <a:t>Northeast Georgia Health System</a:t>
            </a:r>
          </a:p>
          <a:p>
            <a:r>
              <a:rPr lang="en-US" sz="3600" dirty="0">
                <a:solidFill>
                  <a:schemeClr val="bg1"/>
                </a:solidFill>
              </a:rPr>
              <a:t>Creighton University – St. Joseph’s Hospital, Phoenix</a:t>
            </a:r>
          </a:p>
          <a:p>
            <a:r>
              <a:rPr lang="en-US" sz="3600" dirty="0" err="1">
                <a:solidFill>
                  <a:schemeClr val="bg1"/>
                </a:solidFill>
              </a:rPr>
              <a:t>WakeMed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010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F1D64-A3C0-6F46-88C4-FE288F146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Faculty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68DF4-2387-2044-B366-AF807C39B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Martin Croce – Chief Medical Officer</a:t>
            </a:r>
          </a:p>
          <a:p>
            <a:r>
              <a:rPr lang="en-US" dirty="0">
                <a:solidFill>
                  <a:schemeClr val="bg1"/>
                </a:solidFill>
              </a:rPr>
              <a:t>Andrew </a:t>
            </a:r>
            <a:r>
              <a:rPr lang="en-US" dirty="0" err="1">
                <a:solidFill>
                  <a:schemeClr val="bg1"/>
                </a:solidFill>
              </a:rPr>
              <a:t>Kerwin</a:t>
            </a:r>
            <a:r>
              <a:rPr lang="en-US" dirty="0">
                <a:solidFill>
                  <a:schemeClr val="bg1"/>
                </a:solidFill>
              </a:rPr>
              <a:t> – Division Chief, Trauma and Surgical Critical Care</a:t>
            </a:r>
          </a:p>
          <a:p>
            <a:r>
              <a:rPr lang="en-US" dirty="0">
                <a:solidFill>
                  <a:schemeClr val="bg1"/>
                </a:solidFill>
              </a:rPr>
              <a:t>Peter Fischer – Trauma Medical Director</a:t>
            </a:r>
          </a:p>
          <a:p>
            <a:r>
              <a:rPr lang="en-US" dirty="0">
                <a:solidFill>
                  <a:schemeClr val="bg1"/>
                </a:solidFill>
              </a:rPr>
              <a:t>Travis Webb – Interim Burn Director</a:t>
            </a:r>
          </a:p>
          <a:p>
            <a:r>
              <a:rPr lang="en-US" dirty="0">
                <a:solidFill>
                  <a:schemeClr val="bg1"/>
                </a:solidFill>
              </a:rPr>
              <a:t>Cory Evans</a:t>
            </a:r>
          </a:p>
          <a:p>
            <a:r>
              <a:rPr lang="en-US" dirty="0">
                <a:solidFill>
                  <a:schemeClr val="bg1"/>
                </a:solidFill>
              </a:rPr>
              <a:t>Dina Filiberto – Program Director, ICU Director</a:t>
            </a:r>
          </a:p>
          <a:p>
            <a:r>
              <a:rPr lang="en-US" dirty="0">
                <a:solidFill>
                  <a:schemeClr val="bg1"/>
                </a:solidFill>
              </a:rPr>
              <a:t>Isaac Howley</a:t>
            </a:r>
          </a:p>
          <a:p>
            <a:r>
              <a:rPr lang="en-US" dirty="0">
                <a:solidFill>
                  <a:schemeClr val="bg1"/>
                </a:solidFill>
              </a:rPr>
              <a:t>Emily </a:t>
            </a:r>
            <a:r>
              <a:rPr lang="en-US" dirty="0" err="1">
                <a:solidFill>
                  <a:schemeClr val="bg1"/>
                </a:solidFill>
              </a:rPr>
              <a:t>Lenart</a:t>
            </a:r>
            <a:r>
              <a:rPr lang="en-US" dirty="0">
                <a:solidFill>
                  <a:schemeClr val="bg1"/>
                </a:solidFill>
              </a:rPr>
              <a:t> – Trauma Stepdown Director</a:t>
            </a:r>
          </a:p>
          <a:p>
            <a:r>
              <a:rPr lang="en-US" dirty="0" err="1">
                <a:solidFill>
                  <a:schemeClr val="bg1"/>
                </a:solidFill>
              </a:rPr>
              <a:t>Saskya</a:t>
            </a:r>
            <a:r>
              <a:rPr lang="en-US" dirty="0">
                <a:solidFill>
                  <a:schemeClr val="bg1"/>
                </a:solidFill>
              </a:rPr>
              <a:t> Byerly – Associate Trauma Medical Director</a:t>
            </a:r>
          </a:p>
          <a:p>
            <a:r>
              <a:rPr lang="en-US" dirty="0">
                <a:solidFill>
                  <a:schemeClr val="bg1"/>
                </a:solidFill>
              </a:rPr>
              <a:t>Thomas </a:t>
            </a:r>
            <a:r>
              <a:rPr lang="en-US" dirty="0" err="1">
                <a:solidFill>
                  <a:schemeClr val="bg1"/>
                </a:solidFill>
              </a:rPr>
              <a:t>Easterday</a:t>
            </a:r>
            <a:r>
              <a:rPr lang="en-US" dirty="0">
                <a:solidFill>
                  <a:schemeClr val="bg1"/>
                </a:solidFill>
              </a:rPr>
              <a:t> – Associate Program Director</a:t>
            </a:r>
          </a:p>
          <a:p>
            <a:r>
              <a:rPr lang="en-US" dirty="0">
                <a:solidFill>
                  <a:schemeClr val="bg1"/>
                </a:solidFill>
              </a:rPr>
              <a:t>Sara Soule</a:t>
            </a:r>
          </a:p>
          <a:p>
            <a:r>
              <a:rPr lang="en-US" dirty="0">
                <a:solidFill>
                  <a:schemeClr val="bg1"/>
                </a:solidFill>
              </a:rPr>
              <a:t>Yasmin Ali</a:t>
            </a:r>
          </a:p>
        </p:txBody>
      </p:sp>
    </p:spTree>
    <p:extLst>
      <p:ext uri="{BB962C8B-B14F-4D97-AF65-F5344CB8AC3E}">
        <p14:creationId xmlns:p14="http://schemas.microsoft.com/office/powerpoint/2010/main" val="661340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B30CA-DBE1-1846-B4FC-B98F768D0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Typical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43E17-E806-A448-BDF6-F792235B9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7 am – Turnover conference</a:t>
            </a:r>
          </a:p>
          <a:p>
            <a:r>
              <a:rPr lang="en-US" dirty="0">
                <a:solidFill>
                  <a:schemeClr val="bg1"/>
                </a:solidFill>
              </a:rPr>
              <a:t>Didactics lecture (Thursday)</a:t>
            </a:r>
          </a:p>
          <a:p>
            <a:r>
              <a:rPr lang="en-US" dirty="0">
                <a:solidFill>
                  <a:schemeClr val="bg1"/>
                </a:solidFill>
              </a:rPr>
              <a:t>Multidisciplinary rounds (8am – floor, 11am – ICU)</a:t>
            </a:r>
          </a:p>
          <a:p>
            <a:r>
              <a:rPr lang="en-US" dirty="0">
                <a:solidFill>
                  <a:schemeClr val="bg1"/>
                </a:solidFill>
              </a:rPr>
              <a:t>8 – 12 – ICU/Stepdown rounds/Cases</a:t>
            </a:r>
          </a:p>
          <a:p>
            <a:r>
              <a:rPr lang="en-US" dirty="0">
                <a:solidFill>
                  <a:schemeClr val="bg1"/>
                </a:solidFill>
              </a:rPr>
              <a:t>5 pm – Sign out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On call SCC fellow responds the trauma activations (Level 1)</a:t>
            </a:r>
          </a:p>
          <a:p>
            <a:r>
              <a:rPr lang="en-US" dirty="0">
                <a:solidFill>
                  <a:schemeClr val="bg1"/>
                </a:solidFill>
              </a:rPr>
              <a:t>Post </a:t>
            </a:r>
            <a:r>
              <a:rPr lang="en-US">
                <a:solidFill>
                  <a:schemeClr val="bg1"/>
                </a:solidFill>
              </a:rPr>
              <a:t>call SCC fellow </a:t>
            </a:r>
            <a:r>
              <a:rPr lang="en-US" dirty="0">
                <a:solidFill>
                  <a:schemeClr val="bg1"/>
                </a:solidFill>
              </a:rPr>
              <a:t>signs out unit to on call fellow</a:t>
            </a:r>
          </a:p>
        </p:txBody>
      </p:sp>
    </p:spTree>
    <p:extLst>
      <p:ext uri="{BB962C8B-B14F-4D97-AF65-F5344CB8AC3E}">
        <p14:creationId xmlns:p14="http://schemas.microsoft.com/office/powerpoint/2010/main" val="335456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E3D25-C906-564D-85AD-2F7871980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2621" y="4665605"/>
            <a:ext cx="6638806" cy="12924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City of Memphis</a:t>
            </a:r>
          </a:p>
        </p:txBody>
      </p:sp>
      <p:pic>
        <p:nvPicPr>
          <p:cNvPr id="5" name="Content Placeholder 4" descr="A picture containing text, outdoor, road, street&#10;&#10;Description automatically generated">
            <a:extLst>
              <a:ext uri="{FF2B5EF4-FFF2-40B4-BE49-F238E27FC236}">
                <a16:creationId xmlns:a16="http://schemas.microsoft.com/office/drawing/2014/main" id="{68D4674F-20D9-3B40-93A5-675419EDE5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727" r="16036" b="-3"/>
          <a:stretch/>
        </p:blipFill>
        <p:spPr>
          <a:xfrm>
            <a:off x="20" y="1"/>
            <a:ext cx="4848284" cy="4359438"/>
          </a:xfrm>
          <a:prstGeom prst="rect">
            <a:avLst/>
          </a:prstGeom>
        </p:spPr>
      </p:pic>
      <p:pic>
        <p:nvPicPr>
          <p:cNvPr id="9" name="Picture 8" descr="A picture containing water, sky, outdoor, boat&#10;&#10;Description automatically generated">
            <a:extLst>
              <a:ext uri="{FF2B5EF4-FFF2-40B4-BE49-F238E27FC236}">
                <a16:creationId xmlns:a16="http://schemas.microsoft.com/office/drawing/2014/main" id="{7F90D402-3A02-2440-8C80-77261AF116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054" b="2"/>
          <a:stretch/>
        </p:blipFill>
        <p:spPr>
          <a:xfrm>
            <a:off x="4972050" y="-1"/>
            <a:ext cx="7216902" cy="4359440"/>
          </a:xfrm>
          <a:prstGeom prst="rect">
            <a:avLst/>
          </a:prstGeom>
        </p:spPr>
      </p:pic>
      <p:pic>
        <p:nvPicPr>
          <p:cNvPr id="7" name="Picture 6" descr="A city next to a body of water&#10;&#10;Description automatically generated with low confidence">
            <a:extLst>
              <a:ext uri="{FF2B5EF4-FFF2-40B4-BE49-F238E27FC236}">
                <a16:creationId xmlns:a16="http://schemas.microsoft.com/office/drawing/2014/main" id="{82462692-610C-E249-8F1F-8CC36EEFD5F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16" r="17690" b="-3"/>
          <a:stretch/>
        </p:blipFill>
        <p:spPr>
          <a:xfrm>
            <a:off x="20" y="4472610"/>
            <a:ext cx="4848284" cy="238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3616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43302C9D-6BB5-3343-AD37-29313960A3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" b="25260"/>
          <a:stretch/>
        </p:blipFill>
        <p:spPr>
          <a:xfrm>
            <a:off x="320044" y="320038"/>
            <a:ext cx="4570678" cy="4128360"/>
          </a:xfrm>
          <a:prstGeom prst="rect">
            <a:avLst/>
          </a:prstGeom>
        </p:spPr>
      </p:pic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422AFAED-F19B-C24C-840A-368CD8292D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18" r="10644" b="-1"/>
          <a:stretch/>
        </p:blipFill>
        <p:spPr>
          <a:xfrm>
            <a:off x="4968251" y="307164"/>
            <a:ext cx="2249424" cy="4141235"/>
          </a:xfrm>
          <a:prstGeom prst="rect">
            <a:avLst/>
          </a:prstGeom>
        </p:spPr>
      </p:pic>
      <p:pic>
        <p:nvPicPr>
          <p:cNvPr id="7" name="Picture 6" descr="A picture containing building&#10;&#10;Description automatically generated">
            <a:extLst>
              <a:ext uri="{FF2B5EF4-FFF2-40B4-BE49-F238E27FC236}">
                <a16:creationId xmlns:a16="http://schemas.microsoft.com/office/drawing/2014/main" id="{0D1E6B20-9E99-934D-9AB2-E68AECBA46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58" r="13173" b="1"/>
          <a:stretch/>
        </p:blipFill>
        <p:spPr>
          <a:xfrm>
            <a:off x="7295204" y="320040"/>
            <a:ext cx="4565343" cy="2023111"/>
          </a:xfrm>
          <a:prstGeom prst="rect">
            <a:avLst/>
          </a:prstGeom>
        </p:spPr>
      </p:pic>
      <p:pic>
        <p:nvPicPr>
          <p:cNvPr id="9" name="Picture 8" descr="A picture containing text, sky, outdoor, sign&#10;&#10;Description automatically generated">
            <a:extLst>
              <a:ext uri="{FF2B5EF4-FFF2-40B4-BE49-F238E27FC236}">
                <a16:creationId xmlns:a16="http://schemas.microsoft.com/office/drawing/2014/main" id="{04101615-75D6-464B-861D-3A7734DB59F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009" r="10864" b="2"/>
          <a:stretch/>
        </p:blipFill>
        <p:spPr>
          <a:xfrm>
            <a:off x="320044" y="4540159"/>
            <a:ext cx="2249424" cy="1760648"/>
          </a:xfrm>
          <a:prstGeom prst="rect">
            <a:avLst/>
          </a:prstGeom>
        </p:spPr>
      </p:pic>
      <p:pic>
        <p:nvPicPr>
          <p:cNvPr id="19" name="Picture 18" descr="A picture containing grass, person, outdoor, crowd&#10;&#10;Description automatically generated">
            <a:extLst>
              <a:ext uri="{FF2B5EF4-FFF2-40B4-BE49-F238E27FC236}">
                <a16:creationId xmlns:a16="http://schemas.microsoft.com/office/drawing/2014/main" id="{BA36D89E-FB07-9B43-A6C5-2D51CE3CB71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9290" r="4" b="5583"/>
          <a:stretch/>
        </p:blipFill>
        <p:spPr>
          <a:xfrm>
            <a:off x="2645048" y="4540159"/>
            <a:ext cx="4572626" cy="1760642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20933B45-8820-2B4D-8840-04E649FDC28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8924" r="19257" b="-1"/>
          <a:stretch/>
        </p:blipFill>
        <p:spPr>
          <a:xfrm>
            <a:off x="7287920" y="2417447"/>
            <a:ext cx="4572626" cy="388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95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8C631-4443-4E4D-9F8F-F8E9AA642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474146"/>
            <a:ext cx="10515593" cy="11978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Elvis Presley Trauma Center</a:t>
            </a:r>
          </a:p>
        </p:txBody>
      </p:sp>
      <p:pic>
        <p:nvPicPr>
          <p:cNvPr id="11" name="Content Placeholder 10" descr="A picture containing text, indoor, close&#10;&#10;Description automatically generated">
            <a:extLst>
              <a:ext uri="{FF2B5EF4-FFF2-40B4-BE49-F238E27FC236}">
                <a16:creationId xmlns:a16="http://schemas.microsoft.com/office/drawing/2014/main" id="{57A4B4C8-1819-CF41-A30E-29E6365ACD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92" r="-3" b="8622"/>
          <a:stretch/>
        </p:blipFill>
        <p:spPr>
          <a:xfrm>
            <a:off x="854048" y="2028728"/>
            <a:ext cx="5267527" cy="35351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262F7A-A579-5BE0-2DE2-C5694F1E222D}"/>
              </a:ext>
            </a:extLst>
          </p:cNvPr>
          <p:cNvSpPr txBox="1"/>
          <p:nvPr/>
        </p:nvSpPr>
        <p:spPr>
          <a:xfrm>
            <a:off x="6540286" y="2028728"/>
            <a:ext cx="509894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Part of Regional One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ONLY Level 1 trauma center in 150-mile radius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Evaluate 13,000 traumas per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Admit 6,000 traumas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30% Penetrating trauma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~ 400 trauma laparotomies per year</a:t>
            </a:r>
          </a:p>
        </p:txBody>
      </p:sp>
    </p:spTree>
    <p:extLst>
      <p:ext uri="{BB962C8B-B14F-4D97-AF65-F5344CB8AC3E}">
        <p14:creationId xmlns:p14="http://schemas.microsoft.com/office/powerpoint/2010/main" val="24040407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01D82-60DA-4C47-AD9F-6321A2206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Fellowship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5CD2D-09D7-9E4B-A42B-5AC70FF3A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1 one-year position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3 AAST two-year positions</a:t>
            </a:r>
          </a:p>
          <a:p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914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4C64F-6F7F-3C46-9A8D-157646D34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First Year Rotations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7063B-D968-9748-9F05-8049896FB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Trauma ICU</a:t>
            </a:r>
          </a:p>
          <a:p>
            <a:r>
              <a:rPr lang="en-US" sz="3600" dirty="0">
                <a:solidFill>
                  <a:schemeClr val="bg1"/>
                </a:solidFill>
              </a:rPr>
              <a:t>Surgical ICU</a:t>
            </a:r>
          </a:p>
          <a:p>
            <a:r>
              <a:rPr lang="en-US" sz="3600" dirty="0">
                <a:solidFill>
                  <a:schemeClr val="bg1"/>
                </a:solidFill>
              </a:rPr>
              <a:t>Burn ICU</a:t>
            </a:r>
          </a:p>
          <a:p>
            <a:r>
              <a:rPr lang="en-US" sz="3600" dirty="0">
                <a:solidFill>
                  <a:schemeClr val="bg1"/>
                </a:solidFill>
              </a:rPr>
              <a:t>Ultrasound/Airway – 2 weeks</a:t>
            </a:r>
          </a:p>
          <a:p>
            <a:r>
              <a:rPr lang="en-US" sz="3600" dirty="0">
                <a:solidFill>
                  <a:schemeClr val="bg1"/>
                </a:solidFill>
              </a:rPr>
              <a:t>Palliative – 2 weeks</a:t>
            </a:r>
          </a:p>
          <a:p>
            <a:r>
              <a:rPr lang="en-US" sz="3600" dirty="0">
                <a:solidFill>
                  <a:schemeClr val="bg1"/>
                </a:solidFill>
              </a:rPr>
              <a:t>Vascular (for AAST fellows)</a:t>
            </a:r>
          </a:p>
          <a:p>
            <a:r>
              <a:rPr lang="en-US" sz="3600" dirty="0">
                <a:solidFill>
                  <a:schemeClr val="bg1"/>
                </a:solidFill>
              </a:rPr>
              <a:t>Electives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213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B99A2-039E-1F48-B702-7E6DD58EB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Second Year Rotations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4E1A7-414A-2F4F-BBE2-7CA5AA7D6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Integrate into attending schedule (obtain instructor appointment at UTHSC)</a:t>
            </a:r>
          </a:p>
          <a:p>
            <a:r>
              <a:rPr lang="en-US" sz="3600" dirty="0">
                <a:solidFill>
                  <a:schemeClr val="bg1"/>
                </a:solidFill>
              </a:rPr>
              <a:t>8 months at ROH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2 service weeks per month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4 overnight calls/ month</a:t>
            </a:r>
          </a:p>
          <a:p>
            <a:r>
              <a:rPr lang="en-US" sz="3600" dirty="0">
                <a:solidFill>
                  <a:schemeClr val="bg1"/>
                </a:solidFill>
              </a:rPr>
              <a:t>Procurement/HPB rotation</a:t>
            </a:r>
          </a:p>
          <a:p>
            <a:r>
              <a:rPr lang="en-US" sz="3600" dirty="0">
                <a:solidFill>
                  <a:schemeClr val="bg1"/>
                </a:solidFill>
              </a:rPr>
              <a:t>EGS </a:t>
            </a:r>
          </a:p>
          <a:p>
            <a:r>
              <a:rPr lang="en-US" sz="3600" dirty="0">
                <a:solidFill>
                  <a:schemeClr val="bg1"/>
                </a:solidFill>
              </a:rPr>
              <a:t>Electives</a:t>
            </a:r>
          </a:p>
          <a:p>
            <a:r>
              <a:rPr lang="en-US" sz="3600" dirty="0">
                <a:solidFill>
                  <a:schemeClr val="bg1"/>
                </a:solidFill>
              </a:rPr>
              <a:t>Book elective cases out of clinic (abdominal wall recons, ostomy take downs)</a:t>
            </a:r>
          </a:p>
        </p:txBody>
      </p:sp>
    </p:spTree>
    <p:extLst>
      <p:ext uri="{BB962C8B-B14F-4D97-AF65-F5344CB8AC3E}">
        <p14:creationId xmlns:p14="http://schemas.microsoft.com/office/powerpoint/2010/main" val="828288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BF5FB-FECC-B646-827C-D8227CDDF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Electives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DA501-5CCE-5A4D-8271-4D653B2EA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Peds trauma</a:t>
            </a:r>
          </a:p>
          <a:p>
            <a:r>
              <a:rPr lang="en-US" sz="3600" dirty="0">
                <a:solidFill>
                  <a:schemeClr val="bg1"/>
                </a:solidFill>
              </a:rPr>
              <a:t>Neuro ICU</a:t>
            </a:r>
          </a:p>
          <a:p>
            <a:r>
              <a:rPr lang="en-US" sz="3600" dirty="0">
                <a:solidFill>
                  <a:schemeClr val="bg1"/>
                </a:solidFill>
              </a:rPr>
              <a:t>Medical ICU</a:t>
            </a:r>
          </a:p>
          <a:p>
            <a:r>
              <a:rPr lang="en-US" sz="3600" dirty="0">
                <a:solidFill>
                  <a:schemeClr val="bg1"/>
                </a:solidFill>
              </a:rPr>
              <a:t>Cardiac ICU - ECMO</a:t>
            </a:r>
          </a:p>
          <a:p>
            <a:r>
              <a:rPr lang="en-US" sz="3600" dirty="0">
                <a:solidFill>
                  <a:schemeClr val="bg1"/>
                </a:solidFill>
              </a:rPr>
              <a:t>Prehospital </a:t>
            </a:r>
          </a:p>
        </p:txBody>
      </p:sp>
    </p:spTree>
    <p:extLst>
      <p:ext uri="{BB962C8B-B14F-4D97-AF65-F5344CB8AC3E}">
        <p14:creationId xmlns:p14="http://schemas.microsoft.com/office/powerpoint/2010/main" val="2229820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A1825-A550-E240-9EAD-718C951BD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Didactics and Conferences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481B4-C8E6-E147-B94F-D02411D91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Weekly trauma/SCC didactics</a:t>
            </a:r>
          </a:p>
          <a:p>
            <a:r>
              <a:rPr lang="en-US" sz="3600" dirty="0">
                <a:solidFill>
                  <a:schemeClr val="bg1"/>
                </a:solidFill>
              </a:rPr>
              <a:t>Weekly Fellow EGS/Trauma conference</a:t>
            </a:r>
          </a:p>
          <a:p>
            <a:r>
              <a:rPr lang="en-US" sz="3600" dirty="0">
                <a:solidFill>
                  <a:schemeClr val="bg1"/>
                </a:solidFill>
              </a:rPr>
              <a:t>Weekly trauma M&amp;M– fellows present</a:t>
            </a:r>
          </a:p>
          <a:p>
            <a:r>
              <a:rPr lang="en-US" sz="3600" dirty="0">
                <a:solidFill>
                  <a:schemeClr val="bg1"/>
                </a:solidFill>
              </a:rPr>
              <a:t>Monthly journal club – at Dr. </a:t>
            </a:r>
            <a:r>
              <a:rPr lang="en-US" sz="3600" dirty="0" err="1">
                <a:solidFill>
                  <a:schemeClr val="bg1"/>
                </a:solidFill>
              </a:rPr>
              <a:t>Kerwin’s</a:t>
            </a:r>
            <a:r>
              <a:rPr lang="en-US" sz="3600" dirty="0">
                <a:solidFill>
                  <a:schemeClr val="bg1"/>
                </a:solidFill>
              </a:rPr>
              <a:t> house</a:t>
            </a:r>
          </a:p>
          <a:p>
            <a:r>
              <a:rPr lang="en-US" sz="3600" dirty="0">
                <a:solidFill>
                  <a:schemeClr val="bg1"/>
                </a:solidFill>
              </a:rPr>
              <a:t>Monthly multidisciplinary peer review</a:t>
            </a:r>
          </a:p>
          <a:p>
            <a:r>
              <a:rPr lang="en-US" sz="3600" dirty="0">
                <a:solidFill>
                  <a:schemeClr val="bg1"/>
                </a:solidFill>
              </a:rPr>
              <a:t>Quarterly multidisciplinary critical care conference (</a:t>
            </a:r>
            <a:r>
              <a:rPr lang="en-US" sz="3600" dirty="0" err="1">
                <a:solidFill>
                  <a:schemeClr val="bg1"/>
                </a:solidFill>
              </a:rPr>
              <a:t>Pulm</a:t>
            </a:r>
            <a:r>
              <a:rPr lang="en-US" sz="3600" dirty="0">
                <a:solidFill>
                  <a:schemeClr val="bg1"/>
                </a:solidFill>
              </a:rPr>
              <a:t> crit and </a:t>
            </a:r>
            <a:r>
              <a:rPr lang="en-US" sz="3600" dirty="0" err="1">
                <a:solidFill>
                  <a:schemeClr val="bg1"/>
                </a:solidFill>
              </a:rPr>
              <a:t>neurocrit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r>
              <a:rPr lang="en-US" sz="3600" dirty="0">
                <a:solidFill>
                  <a:schemeClr val="bg1"/>
                </a:solidFill>
              </a:rPr>
              <a:t>AAST Meet the Mentors/Journal Club</a:t>
            </a:r>
          </a:p>
        </p:txBody>
      </p:sp>
    </p:spTree>
    <p:extLst>
      <p:ext uri="{BB962C8B-B14F-4D97-AF65-F5344CB8AC3E}">
        <p14:creationId xmlns:p14="http://schemas.microsoft.com/office/powerpoint/2010/main" val="2315493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8599</TotalTime>
  <Words>432</Words>
  <Application>Microsoft Macintosh PowerPoint</Application>
  <PresentationFormat>Widescreen</PresentationFormat>
  <Paragraphs>110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University of Tennessee Health Science Center - Memphis</vt:lpstr>
      <vt:lpstr>City of Memphis</vt:lpstr>
      <vt:lpstr>PowerPoint Presentation</vt:lpstr>
      <vt:lpstr>Elvis Presley Trauma Center</vt:lpstr>
      <vt:lpstr>Fellowship</vt:lpstr>
      <vt:lpstr>First Year Rotations</vt:lpstr>
      <vt:lpstr>Second Year Rotations</vt:lpstr>
      <vt:lpstr>Electives</vt:lpstr>
      <vt:lpstr>Didactics and Conferences</vt:lpstr>
      <vt:lpstr>Research</vt:lpstr>
      <vt:lpstr>Professional Development</vt:lpstr>
      <vt:lpstr>Fellow Graduates</vt:lpstr>
      <vt:lpstr>Faculty</vt:lpstr>
      <vt:lpstr>Typical Day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Tennessee Health Science Center - Memphis</dc:title>
  <dc:creator>Filiberto, Dina M</dc:creator>
  <cp:lastModifiedBy>Filiberto, Dina M</cp:lastModifiedBy>
  <cp:revision>65</cp:revision>
  <dcterms:created xsi:type="dcterms:W3CDTF">2021-02-12T17:46:10Z</dcterms:created>
  <dcterms:modified xsi:type="dcterms:W3CDTF">2024-03-01T15:16:17Z</dcterms:modified>
</cp:coreProperties>
</file>