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22"/>
  </p:notesMasterIdLst>
  <p:sldIdLst>
    <p:sldId id="257" r:id="rId2"/>
    <p:sldId id="271" r:id="rId3"/>
    <p:sldId id="281" r:id="rId4"/>
    <p:sldId id="273" r:id="rId5"/>
    <p:sldId id="276" r:id="rId6"/>
    <p:sldId id="275" r:id="rId7"/>
    <p:sldId id="258" r:id="rId8"/>
    <p:sldId id="277" r:id="rId9"/>
    <p:sldId id="284" r:id="rId10"/>
    <p:sldId id="278" r:id="rId11"/>
    <p:sldId id="279" r:id="rId12"/>
    <p:sldId id="282" r:id="rId13"/>
    <p:sldId id="263" r:id="rId14"/>
    <p:sldId id="283" r:id="rId15"/>
    <p:sldId id="262" r:id="rId16"/>
    <p:sldId id="264" r:id="rId17"/>
    <p:sldId id="285" r:id="rId18"/>
    <p:sldId id="272" r:id="rId19"/>
    <p:sldId id="265" r:id="rId20"/>
    <p:sldId id="26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D02F30-55E5-4232-AF64-7BD11DFB5EA0}" type="datetimeFigureOut">
              <a:rPr lang="en-US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B641823-BAD6-4779-A293-C096DABC9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70E0E3-AF0E-41CA-8DDF-DF308A2C00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C4E94-AF6C-4707-B8B2-15F0848A715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C4E94-AF6C-4707-B8B2-15F0848A715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C4E94-AF6C-4707-B8B2-15F0848A715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7DAB3C-600A-4458-99CE-641E9AE0097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41823-BAD6-4779-A293-C096DABC9F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EB8CD3-B074-4103-A900-3CE9547913A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12C610-2D7B-4D4B-90F8-E6F45816323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12C610-2D7B-4D4B-90F8-E6F45816323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41823-BAD6-4779-A293-C096DABC9FD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EFE4D0-9D6B-4649-BB85-21AF65098CF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41823-BAD6-4779-A293-C096DABC9F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43D26F-D28E-4FC7-B1DE-47C8082813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41823-BAD6-4779-A293-C096DABC9FD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41823-BAD6-4779-A293-C096DABC9FD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41823-BAD6-4779-A293-C096DABC9F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41823-BAD6-4779-A293-C096DABC9FD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C4E94-AF6C-4707-B8B2-15F0848A715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41823-BAD6-4779-A293-C096DABC9FD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C4E94-AF6C-4707-B8B2-15F0848A715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33B3A4-96DA-496E-90CE-093D70B61022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4ADFF-9529-4EAC-A0C0-C29E2ECCB2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87BA0D-BBE7-4BB9-9E61-75BD1B3DB6D4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01CA4E-CD2E-4FB4-B6D3-1D5652404A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8EA0C0-C6B8-42E2-B7AE-034707592FC0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EC7CB-A50B-41FC-BA01-45C0D4F887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B642D-8EA3-45AD-B848-FFE583C13D98}" type="datetimeFigureOut">
              <a:rPr lang="en-US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5DE15-0458-47F3-BCAD-79B373BEF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1923BB-C066-4921-8119-8F2EC23ACFB8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E0FDD-20CC-4465-9C08-784CBA8138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B04D64-84D7-40C7-8C02-247F4B393947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607AD-67AC-41D5-938F-376187C641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B507B9-E5B1-4B7E-8AF5-8ED8CE9C41FA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C34FB-7EB8-4B33-8869-4F656ED937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C880F2-721C-4316-B993-01B5200B9E22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3457A-59FC-4ACB-BCE2-E5A7816B8C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DF964A-5E3F-4B3D-9EF9-1CCE77CADB15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075BF-F3AF-4DEC-B1B0-7F6B47D1E8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A7DAAC-4FD6-4FC7-883B-AB6CD79F2FF6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85D75-E69E-449B-8907-345FF64E36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05ED7-DED2-4BB8-8F44-4897F696EEC0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139D1-3C57-493E-AC1B-F2D67F26CE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AB93D-6B22-46BE-8EBF-9EAB28D20B14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66234-AF5B-4BE1-8434-76308930E8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5608CF-9179-41A7-99D1-8FDC0E55DCE0}" type="datetimeFigureOut">
              <a:rPr lang="en-US" smtClean="0"/>
              <a:pPr>
                <a:defRPr/>
              </a:pPr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65C92E-8078-4454-85D1-466B414E73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Shock</a:t>
            </a: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2800" i="1" dirty="0" smtClean="0"/>
              <a:t>Kenneth Stahl MD FACS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382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2800" dirty="0">
                <a:latin typeface="+mn-lt"/>
              </a:rPr>
              <a:t>OBJECTIVES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 dirty="0" smtClean="0">
                <a:latin typeface="+mn-lt"/>
              </a:rPr>
              <a:t>Define shock and apply to clinical situations</a:t>
            </a:r>
            <a:endParaRPr lang="en-US" sz="2800" dirty="0">
              <a:latin typeface="+mn-lt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 dirty="0" smtClean="0">
                <a:latin typeface="+mn-lt"/>
              </a:rPr>
              <a:t>Recognize </a:t>
            </a:r>
            <a:r>
              <a:rPr lang="en-US" sz="2800" dirty="0">
                <a:latin typeface="+mn-lt"/>
              </a:rPr>
              <a:t>clinical presentations of shock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 dirty="0">
                <a:latin typeface="+mn-lt"/>
              </a:rPr>
              <a:t>Learn the cellular mechanisms and </a:t>
            </a:r>
            <a:r>
              <a:rPr lang="en-US" sz="2800" dirty="0" smtClean="0">
                <a:latin typeface="+mn-lt"/>
              </a:rPr>
              <a:t>sub-cellular </a:t>
            </a:r>
            <a:r>
              <a:rPr lang="en-US" sz="2800" dirty="0">
                <a:latin typeface="+mn-lt"/>
              </a:rPr>
              <a:t>biochemistry of shock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 dirty="0">
                <a:latin typeface="+mn-lt"/>
              </a:rPr>
              <a:t>Learn the </a:t>
            </a:r>
            <a:r>
              <a:rPr lang="en-US" sz="2800" dirty="0" smtClean="0">
                <a:latin typeface="+mn-lt"/>
              </a:rPr>
              <a:t>degrees and grades </a:t>
            </a:r>
            <a:r>
              <a:rPr lang="en-US" sz="2800" dirty="0">
                <a:latin typeface="+mn-lt"/>
              </a:rPr>
              <a:t>of shock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 dirty="0">
                <a:latin typeface="+mn-lt"/>
              </a:rPr>
              <a:t>Understand diagnostic tests used in patients with shock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 dirty="0">
                <a:latin typeface="+mn-lt"/>
              </a:rPr>
              <a:t>Learn treatments for various types of 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Class II Hemorrhagic Shock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828800"/>
            <a:ext cx="838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Loss of 15-30% of total blood volume (750-1500cc)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Heart Rate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Systolic Blood Pressure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Pulse pressure (DBP)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Respiratory rate -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CNS -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Delay in capillary refill &gt;3 seconds</a:t>
            </a:r>
          </a:p>
          <a:p>
            <a:pPr lvl="1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35656" y="2258704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&gt;100/minute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159992" y="2688608"/>
            <a:ext cx="3298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Mildly decrease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3124200"/>
            <a:ext cx="3630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Widened (decreased)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011304" y="3532496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Increased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0" y="39624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Anxiety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Class III Hemorrhagic Shock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828800"/>
            <a:ext cx="868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Loss of 30-40% of total blood volume (1500-2000cc)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Heart Rate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Blood Pressure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Pulse pressure (DBP) - </a:t>
            </a:r>
          </a:p>
          <a:p>
            <a:pPr lvl="1"/>
            <a:r>
              <a:rPr lang="en-US" sz="28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Respiratory rate -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CNS -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Delay in capillary refill &gt;3 seconds</a:t>
            </a:r>
          </a:p>
          <a:p>
            <a:pPr lvl="1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071880" y="22860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&gt;120/minute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792936" y="2680648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marked decrease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775576" y="3102592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Marked widened &amp; decrease DBP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847528" y="3950972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Increase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7400" y="4384344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marked anxiety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Class IV Hemorrhagic Shock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828800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Loss of &gt;40% of total blood volume (&gt;2000cc)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Heart Rate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Blood Pressure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Pulse pressure (DBP)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Respiratory rate -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CNS -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Delay in capillary refill absent</a:t>
            </a:r>
          </a:p>
          <a:p>
            <a:pPr lvl="1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071880" y="22860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&gt;140/minute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792936" y="2680648"/>
            <a:ext cx="3827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severe decrease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775576" y="3102592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severe decrease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861176" y="3532496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Increase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3984" y="3948752"/>
            <a:ext cx="5185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Obtunded, comatose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i="1" dirty="0" smtClean="0"/>
              <a:t>Treatment of Hemorrhagic Shock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239000" cy="3733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1. RECOGNIZE  patient is in shock</a:t>
            </a:r>
          </a:p>
          <a:p>
            <a:pPr>
              <a:buNone/>
            </a:pPr>
            <a:r>
              <a:rPr lang="en-US" dirty="0" smtClean="0"/>
              <a:t>2. ATLS (ABCDE’s)</a:t>
            </a:r>
          </a:p>
          <a:p>
            <a:pPr>
              <a:buNone/>
            </a:pPr>
            <a:r>
              <a:rPr lang="en-US" dirty="0" smtClean="0"/>
              <a:t>3. Volume, volume, volume</a:t>
            </a:r>
          </a:p>
          <a:p>
            <a:pPr>
              <a:buNone/>
            </a:pPr>
            <a:r>
              <a:rPr lang="en-US" dirty="0" smtClean="0"/>
              <a:t>4. Surgical – stop bleeding, correct injury</a:t>
            </a:r>
          </a:p>
          <a:p>
            <a:pPr>
              <a:buNone/>
            </a:pPr>
            <a:r>
              <a:rPr lang="en-US" dirty="0" smtClean="0"/>
              <a:t>5. Re-establish normal hemodynamics</a:t>
            </a:r>
          </a:p>
          <a:p>
            <a:pPr>
              <a:buNone/>
            </a:pPr>
            <a:r>
              <a:rPr lang="en-US" dirty="0" smtClean="0"/>
              <a:t>6. Re-establish urine flow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Obstructive Shock</a:t>
            </a:r>
          </a:p>
        </p:txBody>
      </p:sp>
      <p:sp>
        <p:nvSpPr>
          <p:cNvPr id="46083" name="Rectangle 3"/>
          <p:cNvSpPr>
            <a:spLocks noGrp="1"/>
          </p:cNvSpPr>
          <p:nvPr>
            <p:ph idx="1"/>
          </p:nvPr>
        </p:nvSpPr>
        <p:spPr>
          <a:xfrm>
            <a:off x="1676400" y="2057400"/>
            <a:ext cx="6019800" cy="3733800"/>
          </a:xfrm>
        </p:spPr>
        <p:txBody>
          <a:bodyPr>
            <a:normAutofit lnSpcReduction="10000"/>
          </a:bodyPr>
          <a:lstStyle/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Cardiac Tamponade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Tension Pneumothorax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Mediastinal Crushing Injury (caval obstruction)</a:t>
            </a:r>
          </a:p>
          <a:p>
            <a:pPr marL="609600" indent="-609600">
              <a:buNone/>
            </a:pPr>
            <a:r>
              <a:rPr lang="en-US" dirty="0" smtClean="0"/>
              <a:t>4.   Aortic dissection (obstruction)</a:t>
            </a:r>
          </a:p>
          <a:p>
            <a:pPr marL="609600" indent="-609600">
              <a:buAutoNum type="arabicPeriod" startAt="5"/>
            </a:pPr>
            <a:r>
              <a:rPr lang="en-US" dirty="0" smtClean="0"/>
              <a:t>Mediastinal Torsion</a:t>
            </a:r>
          </a:p>
          <a:p>
            <a:pPr marL="609600" indent="-609600">
              <a:buAutoNum type="arabicPeriod" startAt="5"/>
            </a:pPr>
            <a:r>
              <a:rPr lang="en-US" dirty="0" smtClean="0"/>
              <a:t>Pulmonary Embolism</a:t>
            </a:r>
          </a:p>
          <a:p>
            <a:pPr marL="990600" lvl="1" indent="-533400"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i="1" dirty="0" smtClean="0"/>
              <a:t>Diagnosis of Obstructive Shock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838200" y="3200400"/>
            <a:ext cx="2819400" cy="3429000"/>
            <a:chOff x="3448" y="1457"/>
            <a:chExt cx="2060" cy="2568"/>
          </a:xfrm>
        </p:grpSpPr>
        <p:pic>
          <p:nvPicPr>
            <p:cNvPr id="5" name="Picture 5" descr="thortr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48" y="1457"/>
              <a:ext cx="2060" cy="25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66" y="1470"/>
              <a:ext cx="216" cy="216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4114800" y="3200400"/>
            <a:ext cx="4038600" cy="3429000"/>
            <a:chOff x="1174" y="1601"/>
            <a:chExt cx="3386" cy="2536"/>
          </a:xfrm>
        </p:grpSpPr>
        <p:pic>
          <p:nvPicPr>
            <p:cNvPr id="8" name="Picture 4" descr="knif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74" y="1601"/>
              <a:ext cx="3384" cy="2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3956" y="1891"/>
              <a:ext cx="604" cy="141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600200" y="985897"/>
            <a:ext cx="5867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1. RECOGNIZE patient is in shock</a:t>
            </a:r>
          </a:p>
          <a:p>
            <a:r>
              <a:rPr lang="en-US" sz="3200" dirty="0" smtClean="0">
                <a:latin typeface="+mn-lt"/>
              </a:rPr>
              <a:t>2. Mechanism of Injury</a:t>
            </a:r>
          </a:p>
          <a:p>
            <a:r>
              <a:rPr lang="en-US" sz="3200" dirty="0" smtClean="0">
                <a:latin typeface="+mn-lt"/>
              </a:rPr>
              <a:t>3. Physical examination</a:t>
            </a:r>
          </a:p>
          <a:p>
            <a:r>
              <a:rPr lang="en-US" sz="3200" dirty="0" smtClean="0">
                <a:latin typeface="+mn-lt"/>
              </a:rPr>
              <a:t>4. Chest x-ray, FST, 2-D Echo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Distributive Shock </a:t>
            </a:r>
            <a:br>
              <a:rPr lang="en-US" i="1" dirty="0" smtClean="0"/>
            </a:br>
            <a:r>
              <a:rPr lang="en-US" i="1" dirty="0" err="1" smtClean="0"/>
              <a:t>Neurogenic</a:t>
            </a:r>
            <a:r>
              <a:rPr lang="en-US" i="1" dirty="0" smtClean="0"/>
              <a:t>/Septic Shock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881416" y="1600200"/>
            <a:ext cx="7424384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Low systemic vascular resistance (SVR)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Spinal chord trauma (</a:t>
            </a:r>
            <a:r>
              <a:rPr lang="en-US" dirty="0" err="1" smtClean="0"/>
              <a:t>neurogenic</a:t>
            </a:r>
            <a:r>
              <a:rPr lang="en-US" dirty="0" smtClean="0"/>
              <a:t> shock)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Gram negative sepsis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Treatment Distributive Shock </a:t>
            </a:r>
            <a:br>
              <a:rPr lang="en-US" i="1" dirty="0" smtClean="0"/>
            </a:br>
            <a:r>
              <a:rPr lang="en-US" i="1" dirty="0" err="1" smtClean="0"/>
              <a:t>Neurogenic</a:t>
            </a:r>
            <a:r>
              <a:rPr lang="en-US" i="1" dirty="0" smtClean="0"/>
              <a:t>/Septic Shock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652816" y="1722437"/>
            <a:ext cx="7881584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Control systemic vascular resistance (SVR)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Hemodynamic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Source control  (drain abscess, ∆ </a:t>
            </a:r>
            <a:r>
              <a:rPr lang="en-US" smtClean="0"/>
              <a:t>CVP lines)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Stabilize spinal chord (</a:t>
            </a:r>
            <a:r>
              <a:rPr lang="en-US" dirty="0" err="1" smtClean="0"/>
              <a:t>neurogenic</a:t>
            </a:r>
            <a:r>
              <a:rPr lang="en-US" dirty="0" smtClean="0"/>
              <a:t> shock)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Treat gram negative sepsis (broad spectrum antibiotics)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err="1" smtClean="0"/>
              <a:t>Caridogenic</a:t>
            </a:r>
            <a:r>
              <a:rPr lang="en-US" i="1" dirty="0" smtClean="0"/>
              <a:t> Shock</a:t>
            </a:r>
            <a:br>
              <a:rPr lang="en-US" i="1" dirty="0" smtClean="0"/>
            </a:br>
            <a:endParaRPr lang="en-US" i="1" dirty="0" smtClean="0"/>
          </a:p>
        </p:txBody>
      </p:sp>
      <p:sp>
        <p:nvSpPr>
          <p:cNvPr id="46083" name="Rectangle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733800"/>
          </a:xfrm>
        </p:spPr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Valve dysfunction (acute, chronic) AS,AI,MR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Prosthetic valve dysfunction (thrombus, dehiscence)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LV failure (Frank-Starling curves)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Arrhythmia (Ventricular, Atrial)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Aortic dissection (acute AI, tamponade, MI)</a:t>
            </a:r>
          </a:p>
          <a:p>
            <a:pPr marL="990600" lvl="1" indent="-533400"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Endocrine Shock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6553200" cy="2438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Acute adrenal deficiency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Hypothyroidism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Hyperthyroidism (</a:t>
            </a:r>
            <a:r>
              <a:rPr lang="en-US" dirty="0" err="1" smtClean="0"/>
              <a:t>thyrotoxicosis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of Types of Shock</a:t>
            </a:r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>
          <a:xfrm>
            <a:off x="1475096" y="1600200"/>
            <a:ext cx="6172200" cy="4525963"/>
          </a:xfrm>
        </p:spPr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Hypovolemic shock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err="1" smtClean="0"/>
              <a:t>Cardiogenic</a:t>
            </a:r>
            <a:r>
              <a:rPr lang="en-US" dirty="0" smtClean="0"/>
              <a:t> shock</a:t>
            </a:r>
            <a:endParaRPr lang="en-US" i="1" dirty="0" smtClean="0"/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Distributive shock → ?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Obstructive shock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Endocrine shock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72272" y="470848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5</a:t>
            </a:r>
            <a:endParaRPr lang="en-US" sz="4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6152" y="484496"/>
            <a:ext cx="5334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?</a:t>
            </a:r>
            <a:endParaRPr lang="en-US" sz="4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95584" y="2555544"/>
            <a:ext cx="3214048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Septic/</a:t>
            </a:r>
            <a:r>
              <a:rPr lang="en-US" sz="3200" dirty="0" err="1" smtClean="0">
                <a:latin typeface="+mn-lt"/>
              </a:rPr>
              <a:t>neurogenic</a:t>
            </a:r>
            <a:r>
              <a:rPr lang="en-US" sz="3200" dirty="0" smtClean="0">
                <a:latin typeface="+mn-lt"/>
              </a:rPr>
              <a:t> shock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6" grpId="0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Summary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Shock is an circulatory system abnormality that results in inadequate tissue perfusion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Hypovolemia is the cause of shock in the majority of trauma patients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Hypovolemic shock has 4 stages from mild to fatal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is NO DIAGNOSTIC test for shock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most important and first treatment for shock is RECOGNIZING patient is in 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 Stages of Shock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685800" y="1219200"/>
            <a:ext cx="8077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400" dirty="0" smtClean="0">
                <a:latin typeface="+mn-lt"/>
              </a:rPr>
              <a:t>1. Pre-shock (warm shock or compensated shock): rapid 	compensation for diminished tissue perfusion by 	homeostatic mechanisms</a:t>
            </a:r>
          </a:p>
          <a:p>
            <a:pPr marL="342900" indent="-342900">
              <a:buAutoNum type="arabicPeriod"/>
            </a:pPr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2. Shock: compensatory mechanisms become overwhelmed 	and signs  and symptoms of organ dysfunction 	appear - tachycardia, </a:t>
            </a:r>
            <a:r>
              <a:rPr lang="en-US" sz="2400" dirty="0" err="1" smtClean="0">
                <a:latin typeface="+mn-lt"/>
              </a:rPr>
              <a:t>dyspnea</a:t>
            </a:r>
            <a:r>
              <a:rPr lang="en-US" sz="2400" dirty="0" smtClean="0">
                <a:latin typeface="+mn-lt"/>
              </a:rPr>
              <a:t>, restlessness, 	diaphoresis, metabolic acidosis, </a:t>
            </a:r>
            <a:r>
              <a:rPr lang="en-US" sz="2400" dirty="0" err="1" smtClean="0">
                <a:latin typeface="+mn-lt"/>
              </a:rPr>
              <a:t>oliguria</a:t>
            </a:r>
            <a:r>
              <a:rPr lang="en-US" sz="2400" dirty="0" smtClean="0">
                <a:latin typeface="+mn-lt"/>
              </a:rPr>
              <a:t>, cool 	clammy skin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3. End-organ dysfunction :  irreversible organ damage, no 	urine output (</a:t>
            </a:r>
            <a:r>
              <a:rPr lang="en-US" sz="2400" dirty="0" err="1" smtClean="0">
                <a:latin typeface="+mn-lt"/>
              </a:rPr>
              <a:t>anuria</a:t>
            </a:r>
            <a:r>
              <a:rPr lang="en-US" sz="2400" dirty="0" smtClean="0">
                <a:latin typeface="+mn-lt"/>
              </a:rPr>
              <a:t> and acute renal failure), 	</a:t>
            </a:r>
            <a:r>
              <a:rPr lang="en-US" sz="2400" dirty="0" err="1" smtClean="0">
                <a:latin typeface="+mn-lt"/>
              </a:rPr>
              <a:t>acidemia</a:t>
            </a:r>
            <a:r>
              <a:rPr lang="en-US" sz="2400" dirty="0" smtClean="0">
                <a:latin typeface="+mn-lt"/>
              </a:rPr>
              <a:t> ,decreases the cardiac output ,coma and 	patient death </a:t>
            </a:r>
            <a:endParaRPr lang="en-US" sz="24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4520" y="4572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?</a:t>
            </a:r>
            <a:endParaRPr lang="en-US" sz="4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8832" y="457200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3</a:t>
            </a:r>
            <a:endParaRPr lang="en-US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Shock - Clinical Presentation</a:t>
            </a:r>
            <a:br>
              <a:rPr lang="en-US" i="1" dirty="0" smtClean="0"/>
            </a:br>
            <a:endParaRPr lang="en-US" i="1" dirty="0" smtClean="0"/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en-US" sz="2800" dirty="0" smtClean="0"/>
              <a:t>Anxiety, restlessness, altered mental state (</a:t>
            </a:r>
            <a:r>
              <a:rPr lang="en-US" sz="2000" dirty="0" smtClean="0"/>
              <a:t>↓</a:t>
            </a:r>
            <a:r>
              <a:rPr lang="en-US" sz="2800" dirty="0" smtClean="0"/>
              <a:t>cerebral perfusion and subsequent hypoxia)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en-US" sz="2800" dirty="0" smtClean="0"/>
              <a:t>Hypotension (</a:t>
            </a:r>
            <a:r>
              <a:rPr lang="en-US" sz="2000" dirty="0" smtClean="0"/>
              <a:t>↓</a:t>
            </a:r>
            <a:r>
              <a:rPr lang="en-US" sz="2800" dirty="0" smtClean="0"/>
              <a:t>cardiac output, </a:t>
            </a:r>
            <a:r>
              <a:rPr lang="en-US" sz="2000" dirty="0" smtClean="0"/>
              <a:t>↓</a:t>
            </a:r>
            <a:r>
              <a:rPr lang="en-US" sz="2800" dirty="0" smtClean="0"/>
              <a:t>stroke volume)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en-US" sz="2800" dirty="0" smtClean="0"/>
              <a:t>Pulse (rapid, weak, </a:t>
            </a:r>
            <a:r>
              <a:rPr lang="en-US" sz="2800" dirty="0" err="1" smtClean="0"/>
              <a:t>thready</a:t>
            </a:r>
            <a:r>
              <a:rPr lang="en-US" sz="2800" dirty="0" smtClean="0"/>
              <a:t>)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en-US" sz="2800" dirty="0" smtClean="0"/>
              <a:t>Cool, clammy, mottled skin (vasoconstriction, </a:t>
            </a:r>
            <a:r>
              <a:rPr lang="en-US" sz="2800" dirty="0" err="1" smtClean="0"/>
              <a:t>hypoperfusion</a:t>
            </a:r>
            <a:r>
              <a:rPr lang="en-US" sz="2800" dirty="0" smtClean="0"/>
              <a:t>)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en-US" sz="2800" dirty="0" err="1" smtClean="0"/>
              <a:t>Oliguria</a:t>
            </a:r>
            <a:r>
              <a:rPr lang="en-US" sz="2800" dirty="0" smtClean="0"/>
              <a:t> (</a:t>
            </a:r>
            <a:r>
              <a:rPr lang="en-US" sz="2000" dirty="0" smtClean="0"/>
              <a:t>↓</a:t>
            </a:r>
            <a:r>
              <a:rPr lang="en-US" sz="2800" dirty="0" smtClean="0"/>
              <a:t>renal perfusion)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en-US" sz="2800" dirty="0" smtClean="0"/>
              <a:t>Hyperventilation (sympathetic nervous system stimulation and acidosis) 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en-US" sz="2800" dirty="0" smtClean="0"/>
              <a:t>Fatigue (late)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en-US" sz="2800" dirty="0" smtClean="0"/>
              <a:t>Absent pulse in tachyarrhythmia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Shock</a:t>
            </a:r>
            <a:br>
              <a:rPr lang="en-US" i="1" dirty="0" smtClean="0"/>
            </a:br>
            <a:r>
              <a:rPr lang="en-US" i="1" dirty="0" smtClean="0"/>
              <a:t>Cellular </a:t>
            </a:r>
            <a:r>
              <a:rPr lang="en-US" i="1" dirty="0" err="1" smtClean="0"/>
              <a:t>Pathophysiology</a:t>
            </a:r>
            <a:endParaRPr lang="en-US" i="1" dirty="0" smtClean="0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2667000" y="1600200"/>
            <a:ext cx="35814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Inadequate tissue perfusion</a:t>
            </a:r>
          </a:p>
          <a:p>
            <a:pPr algn="ctr">
              <a:spcBef>
                <a:spcPct val="50000"/>
              </a:spcBef>
            </a:pPr>
            <a:r>
              <a:rPr lang="en-US" dirty="0"/>
              <a:t>Cellular hypoxia</a:t>
            </a:r>
          </a:p>
          <a:p>
            <a:pPr algn="ctr">
              <a:spcBef>
                <a:spcPct val="50000"/>
              </a:spcBef>
            </a:pPr>
            <a:r>
              <a:rPr lang="en-US" dirty="0"/>
              <a:t>Energy deficit</a:t>
            </a:r>
          </a:p>
          <a:p>
            <a:pPr algn="ctr">
              <a:spcBef>
                <a:spcPct val="50000"/>
              </a:spcBef>
            </a:pPr>
            <a:r>
              <a:rPr lang="en-US" dirty="0"/>
              <a:t>Lactic acid accumulation (</a:t>
            </a:r>
            <a:r>
              <a:rPr lang="en-US" dirty="0">
                <a:cs typeface="Arial" charset="0"/>
              </a:rPr>
              <a:t>↓</a:t>
            </a:r>
            <a:r>
              <a:rPr lang="en-US" dirty="0" smtClean="0">
                <a:cs typeface="Arial" charset="0"/>
              </a:rPr>
              <a:t>pH)</a:t>
            </a:r>
            <a:endParaRPr lang="en-US" dirty="0">
              <a:cs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dirty="0">
                <a:cs typeface="Arial" charset="0"/>
              </a:rPr>
              <a:t>Metabolic acidosis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cs typeface="Arial" charset="0"/>
              </a:rPr>
              <a:t>Cell membrane dysfunction (↓</a:t>
            </a:r>
            <a:r>
              <a:rPr lang="en-US" dirty="0" err="1">
                <a:cs typeface="Arial" charset="0"/>
              </a:rPr>
              <a:t>NaK</a:t>
            </a:r>
            <a:r>
              <a:rPr lang="en-US" dirty="0">
                <a:cs typeface="Arial" charset="0"/>
              </a:rPr>
              <a:t> cell membrane pump)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cs typeface="Arial" charset="0"/>
              </a:rPr>
              <a:t>Intracellular </a:t>
            </a:r>
            <a:r>
              <a:rPr lang="en-US" dirty="0" err="1">
                <a:cs typeface="Arial" charset="0"/>
              </a:rPr>
              <a:t>lysosome</a:t>
            </a:r>
            <a:r>
              <a:rPr lang="en-US" dirty="0">
                <a:cs typeface="Arial" charset="0"/>
              </a:rPr>
              <a:t> release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cs typeface="Arial" charset="0"/>
              </a:rPr>
              <a:t>Buildup of intracellular toxins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cs typeface="Arial" charset="0"/>
              </a:rPr>
              <a:t>Capillary endothelium damage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cs typeface="Arial" charset="0"/>
              </a:rPr>
              <a:t>Cell dysfunction and </a:t>
            </a:r>
            <a:r>
              <a:rPr lang="en-US" dirty="0" smtClean="0">
                <a:cs typeface="Arial" charset="0"/>
              </a:rPr>
              <a:t>apoptosis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Patient death</a:t>
            </a:r>
            <a:endParaRPr lang="en-US" dirty="0">
              <a:cs typeface="Arial" charset="0"/>
            </a:endParaRP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6477000" y="3983038"/>
            <a:ext cx="22098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</a:t>
            </a:r>
            <a:r>
              <a:rPr lang="en-US" baseline="30000"/>
              <a:t>+</a:t>
            </a:r>
            <a:r>
              <a:rPr lang="en-US"/>
              <a:t> Efflux </a:t>
            </a:r>
          </a:p>
          <a:p>
            <a:pPr>
              <a:spcBef>
                <a:spcPct val="50000"/>
              </a:spcBef>
            </a:pPr>
            <a:r>
              <a:rPr lang="en-US"/>
              <a:t>Na</a:t>
            </a:r>
            <a:r>
              <a:rPr lang="en-US" baseline="30000"/>
              <a:t>+ </a:t>
            </a:r>
            <a:r>
              <a:rPr lang="en-US"/>
              <a:t> H</a:t>
            </a:r>
            <a:r>
              <a:rPr lang="en-US" baseline="-25000"/>
              <a:t>2</a:t>
            </a:r>
            <a:r>
              <a:rPr lang="en-US"/>
              <a:t>0 Influx</a:t>
            </a:r>
          </a:p>
          <a:p>
            <a:pPr>
              <a:spcBef>
                <a:spcPct val="50000"/>
              </a:spcBef>
            </a:pPr>
            <a:r>
              <a:rPr lang="en-US"/>
              <a:t>Cellular swelling</a:t>
            </a:r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6096000" y="4267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6096000" y="4572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>
            <a:off x="6096000" y="4572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304800" y="2743200"/>
            <a:ext cx="22098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Vasoconstriction</a:t>
            </a:r>
          </a:p>
          <a:p>
            <a:pPr algn="ctr">
              <a:spcBef>
                <a:spcPct val="50000"/>
              </a:spcBef>
            </a:pPr>
            <a:r>
              <a:rPr lang="en-US">
                <a:cs typeface="Arial" charset="0"/>
              </a:rPr>
              <a:t>↓ Pre-capillary sphincters</a:t>
            </a:r>
          </a:p>
          <a:p>
            <a:pPr algn="ctr">
              <a:spcBef>
                <a:spcPct val="50000"/>
              </a:spcBef>
            </a:pPr>
            <a:r>
              <a:rPr lang="en-US">
                <a:cs typeface="Arial" charset="0"/>
              </a:rPr>
              <a:t>Peripheral blood pooling</a:t>
            </a:r>
          </a:p>
          <a:p>
            <a:pPr algn="ctr"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 flipH="1" flipV="1">
            <a:off x="2438400" y="29718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 flipH="1">
            <a:off x="2362200" y="3429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9" name="Line 23"/>
          <p:cNvSpPr>
            <a:spLocks noChangeShapeType="1"/>
          </p:cNvSpPr>
          <p:nvPr/>
        </p:nvSpPr>
        <p:spPr bwMode="auto">
          <a:xfrm flipH="1">
            <a:off x="2438400" y="34290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0" name="Line 24"/>
          <p:cNvSpPr>
            <a:spLocks noChangeShapeType="1"/>
          </p:cNvSpPr>
          <p:nvPr/>
        </p:nvSpPr>
        <p:spPr bwMode="auto">
          <a:xfrm>
            <a:off x="4343400" y="19208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4343400" y="236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2" name="Line 26"/>
          <p:cNvSpPr>
            <a:spLocks noChangeShapeType="1"/>
          </p:cNvSpPr>
          <p:nvPr/>
        </p:nvSpPr>
        <p:spPr bwMode="auto">
          <a:xfrm>
            <a:off x="4343400" y="27749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>
            <a:off x="4364038" y="31400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>
            <a:off x="43434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>
            <a:off x="4343400" y="424656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6" name="Line 30"/>
          <p:cNvSpPr>
            <a:spLocks noChangeShapeType="1"/>
          </p:cNvSpPr>
          <p:nvPr/>
        </p:nvSpPr>
        <p:spPr bwMode="auto">
          <a:xfrm>
            <a:off x="4343400" y="46878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>
            <a:off x="4356100" y="508476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5943600" y="24257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Anaerobic Metabolism</a:t>
            </a:r>
          </a:p>
        </p:txBody>
      </p:sp>
      <p:sp>
        <p:nvSpPr>
          <p:cNvPr id="50210" name="Line 34"/>
          <p:cNvSpPr>
            <a:spLocks noChangeShapeType="1"/>
          </p:cNvSpPr>
          <p:nvPr/>
        </p:nvSpPr>
        <p:spPr bwMode="auto">
          <a:xfrm>
            <a:off x="5294313" y="2622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33400" y="5029200"/>
            <a:ext cx="144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↓Tissue perfusion</a:t>
            </a:r>
          </a:p>
          <a:p>
            <a:pPr algn="ctr"/>
            <a:r>
              <a:rPr lang="en-US" dirty="0" smtClean="0"/>
              <a:t>↓Urine output</a:t>
            </a:r>
          </a:p>
          <a:p>
            <a:pPr algn="ctr"/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1066006" y="4799806"/>
            <a:ext cx="4579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ine 31"/>
          <p:cNvSpPr>
            <a:spLocks noChangeShapeType="1"/>
          </p:cNvSpPr>
          <p:nvPr/>
        </p:nvSpPr>
        <p:spPr bwMode="auto">
          <a:xfrm>
            <a:off x="4343400" y="550004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31"/>
          <p:cNvSpPr>
            <a:spLocks noChangeShapeType="1"/>
          </p:cNvSpPr>
          <p:nvPr/>
        </p:nvSpPr>
        <p:spPr bwMode="auto">
          <a:xfrm>
            <a:off x="4362736" y="592995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0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0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0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0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0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0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50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0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01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01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01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3" grpId="0" animBg="1"/>
      <p:bldP spid="50194" grpId="0" animBg="1"/>
      <p:bldP spid="50195" grpId="0" animBg="1"/>
      <p:bldP spid="50197" grpId="0" animBg="1"/>
      <p:bldP spid="50198" grpId="0" animBg="1"/>
      <p:bldP spid="50199" grpId="0" animBg="1"/>
      <p:bldP spid="50200" grpId="0" animBg="1"/>
      <p:bldP spid="50201" grpId="0" animBg="1"/>
      <p:bldP spid="50202" grpId="0" animBg="1"/>
      <p:bldP spid="50203" grpId="0" animBg="1"/>
      <p:bldP spid="50204" grpId="0" animBg="1"/>
      <p:bldP spid="50205" grpId="0" animBg="1"/>
      <p:bldP spid="50206" grpId="0" animBg="1"/>
      <p:bldP spid="50207" grpId="0" animBg="1"/>
      <p:bldP spid="50209" grpId="0"/>
      <p:bldP spid="50210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Shock Diagnostic Work Up</a:t>
            </a:r>
          </a:p>
        </p:txBody>
      </p:sp>
      <p:sp>
        <p:nvSpPr>
          <p:cNvPr id="49155" name="Rectangle 3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800600"/>
          </a:xfrm>
        </p:spPr>
        <p:txBody>
          <a:bodyPr>
            <a:normAutofit/>
          </a:bodyPr>
          <a:lstStyle/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There is NO single diagnostic test for shock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Hypotensive trauma patient is in shock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Physical Examination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Patient history (trauma/injury, sepsis, MI)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FST (sometimes)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Swan-</a:t>
            </a:r>
            <a:r>
              <a:rPr lang="en-US" dirty="0" err="1" smtClean="0"/>
              <a:t>Ganz</a:t>
            </a:r>
            <a:r>
              <a:rPr lang="en-US" dirty="0" smtClean="0"/>
              <a:t> catheter (late, not very useful)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Pro-BNP (</a:t>
            </a:r>
            <a:r>
              <a:rPr lang="en-US" dirty="0" err="1" smtClean="0"/>
              <a:t>Cardiogenic</a:t>
            </a:r>
            <a:r>
              <a:rPr lang="en-US" dirty="0" smtClean="0"/>
              <a:t> shock)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dirty="0" smtClean="0"/>
              <a:t>EKG (arrhythmia)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Hemorrhagic Shock</a:t>
            </a:r>
            <a:br>
              <a:rPr lang="en-US" i="1" dirty="0" smtClean="0"/>
            </a:br>
            <a:r>
              <a:rPr lang="en-US" i="1" dirty="0" smtClean="0"/>
              <a:t>Mechanisms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05200" y="1676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Blood</a:t>
            </a:r>
            <a:r>
              <a:rPr lang="en-US" dirty="0" smtClean="0"/>
              <a:t> </a:t>
            </a:r>
            <a:r>
              <a:rPr lang="en-US" sz="2800" dirty="0" smtClean="0"/>
              <a:t>Loss</a:t>
            </a:r>
            <a:endParaRPr lang="en-US" sz="2800" dirty="0"/>
          </a:p>
        </p:txBody>
      </p:sp>
      <p:pic>
        <p:nvPicPr>
          <p:cNvPr id="16" name="Picture 15" descr="gsw_aor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133600"/>
            <a:ext cx="3200400" cy="426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grpSp>
        <p:nvGrpSpPr>
          <p:cNvPr id="18" name="Group 17"/>
          <p:cNvGrpSpPr/>
          <p:nvPr/>
        </p:nvGrpSpPr>
        <p:grpSpPr>
          <a:xfrm>
            <a:off x="533400" y="2667000"/>
            <a:ext cx="4267200" cy="3195067"/>
            <a:chOff x="533400" y="2667000"/>
            <a:chExt cx="4267200" cy="3195067"/>
          </a:xfrm>
        </p:grpSpPr>
        <p:pic>
          <p:nvPicPr>
            <p:cNvPr id="14" name="Picture 13" descr="lad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3400" y="2667000"/>
              <a:ext cx="4267200" cy="3195067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17" name="TextBox 16"/>
            <p:cNvSpPr txBox="1"/>
            <p:nvPr/>
          </p:nvSpPr>
          <p:spPr>
            <a:xfrm rot="1168966">
              <a:off x="2000724" y="3169242"/>
              <a:ext cx="761382" cy="200055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endParaRPr lang="en-US" sz="7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i="1" dirty="0" smtClean="0"/>
              <a:t>4 Classes of Shock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685800"/>
          <a:ext cx="8001000" cy="5902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447800"/>
                <a:gridCol w="1447800"/>
                <a:gridCol w="1600200"/>
                <a:gridCol w="1600200"/>
              </a:tblGrid>
              <a:tr h="412574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 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 II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 III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 IV</a:t>
                      </a:r>
                      <a:endParaRPr lang="en-US" sz="2400" dirty="0"/>
                    </a:p>
                  </a:txBody>
                  <a:tcPr/>
                </a:tc>
              </a:tr>
              <a:tr h="7052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Volume Loss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7052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</a:t>
                      </a:r>
                      <a:r>
                        <a:rPr lang="en-US" sz="2400" baseline="0" dirty="0" smtClean="0"/>
                        <a:t>Blood volume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7889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∆ Blood</a:t>
                      </a:r>
                      <a:r>
                        <a:rPr lang="en-US" sz="2400" baseline="0" dirty="0" smtClean="0"/>
                        <a:t> Pressure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70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∆ Heart Rate beats/minute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705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∆ Pulse Pressure DBP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6256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∆ CNS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6256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∆ Respiratory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09800" y="1354484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&lt;750 cc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725840" y="11430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750 –</a:t>
            </a:r>
          </a:p>
          <a:p>
            <a:pPr algn="ctr"/>
            <a:r>
              <a:rPr lang="en-US" sz="2000" dirty="0" smtClean="0"/>
              <a:t>1500 cc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179328" y="11430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1500 -2000 cc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787488" y="1371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&gt;2000cc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049440" y="5152032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none to slightly anxious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010400" y="3700816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&gt;140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20352" y="3534768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120</a:t>
            </a:r>
            <a:r>
              <a:rPr lang="en-US" sz="2000" dirty="0"/>
              <a:t> </a:t>
            </a:r>
            <a:r>
              <a:rPr lang="en-US" sz="2000" dirty="0" smtClean="0"/>
              <a:t>- 140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13496" y="3542728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100</a:t>
            </a:r>
            <a:r>
              <a:rPr lang="en-US" sz="2000" dirty="0"/>
              <a:t> </a:t>
            </a:r>
            <a:r>
              <a:rPr lang="en-US" sz="2000" dirty="0" smtClean="0"/>
              <a:t>- 120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00" y="2895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ym typeface="Symbol"/>
              </a:rPr>
              <a:t> to </a:t>
            </a:r>
            <a:r>
              <a:rPr lang="en-US" sz="2000" dirty="0" smtClean="0"/>
              <a:t>none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487304" y="3684896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&lt;100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280312" y="4482152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none to ↑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54320" y="2092656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&lt;15%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08776" y="208819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15-25%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277136" y="2096151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25-40%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992208" y="2086968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&gt;40%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643952" y="290356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↓ to none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369256" y="2696568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↓↓</a:t>
            </a:r>
            <a:endParaRPr lang="en-US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00" y="2702256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↓↓</a:t>
            </a:r>
            <a:r>
              <a:rPr lang="en-US" sz="2000" dirty="0" smtClean="0"/>
              <a:t> to absent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103424" y="432975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↓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5451144" y="433202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↓↓</a:t>
            </a:r>
            <a:endParaRPr lang="en-US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6850040" y="4337712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↓↓</a:t>
            </a:r>
            <a:r>
              <a:rPr lang="en-US" sz="2000" dirty="0" smtClean="0"/>
              <a:t> to absent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777016" y="516226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mildly anxious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5249840" y="516226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anxious to confused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898944" y="5148616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confused to lethargic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383808" y="5943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948752" y="597089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20-30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02240" y="596293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30-40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010400" y="597658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&gt;40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Class I Hemorrhagic Shock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828800"/>
            <a:ext cx="8077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Loss of &lt;15% of total blood volume (&lt;750cc)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Heart Rate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Blood Pressure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Pulse pressure (DBP) -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Respiratory rate -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Delay in capillary refill &lt;3 seconds corresponds to a volume loss of approximately 10%.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CNS – no changes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35656" y="2258704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 change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970360" y="26670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 change (might </a:t>
            </a:r>
            <a:r>
              <a:rPr lang="en-US" sz="2800" dirty="0" smtClean="0">
                <a:sym typeface="Symbol"/>
              </a:rPr>
              <a:t> young pts)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980296" y="311624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 change</a:t>
            </a:r>
            <a:r>
              <a:rPr lang="en-US" sz="2800" dirty="0" smtClean="0">
                <a:sym typeface="Symbol"/>
              </a:rPr>
              <a:t>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030640" y="352334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 change 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</TotalTime>
  <Words>886</Words>
  <Application>Microsoft Office PowerPoint</Application>
  <PresentationFormat>On-screen Show (4:3)</PresentationFormat>
  <Paragraphs>226</Paragraphs>
  <Slides>20</Slides>
  <Notes>20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Shock Kenneth Stahl MD FACS</vt:lpstr>
      <vt:lpstr>of Types of Shock</vt:lpstr>
      <vt:lpstr> Stages of Shock</vt:lpstr>
      <vt:lpstr>Shock - Clinical Presentation </vt:lpstr>
      <vt:lpstr>Shock Cellular Pathophysiology</vt:lpstr>
      <vt:lpstr>Shock Diagnostic Work Up</vt:lpstr>
      <vt:lpstr>Hemorrhagic Shock Mechanisms</vt:lpstr>
      <vt:lpstr>4 Classes of Shock</vt:lpstr>
      <vt:lpstr>Class I Hemorrhagic Shock</vt:lpstr>
      <vt:lpstr>Class II Hemorrhagic Shock</vt:lpstr>
      <vt:lpstr>Class III Hemorrhagic Shock</vt:lpstr>
      <vt:lpstr>Class IV Hemorrhagic Shock</vt:lpstr>
      <vt:lpstr>Treatment of Hemorrhagic Shock</vt:lpstr>
      <vt:lpstr>Obstructive Shock</vt:lpstr>
      <vt:lpstr>Diagnosis of Obstructive Shock</vt:lpstr>
      <vt:lpstr>Distributive Shock  Neurogenic/Septic Shock</vt:lpstr>
      <vt:lpstr>Treatment Distributive Shock  Neurogenic/Septic Shock</vt:lpstr>
      <vt:lpstr>Caridogenic Shock </vt:lpstr>
      <vt:lpstr>Endocrine Shock</vt:lpstr>
      <vt:lpstr>Summary</vt:lpstr>
    </vt:vector>
  </TitlesOfParts>
  <Company>Miller School Of Medicine (University Of Miami)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UM</dc:creator>
  <cp:keywords>Trauma and Critical Care; Resuscitation; Interventions/Procedures; Complications</cp:keywords>
  <cp:lastModifiedBy>UM</cp:lastModifiedBy>
  <cp:revision>321</cp:revision>
  <dcterms:created xsi:type="dcterms:W3CDTF">2009-07-23T17:35:42Z</dcterms:created>
  <dcterms:modified xsi:type="dcterms:W3CDTF">2009-08-13T01:09:04Z</dcterms:modified>
</cp:coreProperties>
</file>